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40"/>
  </p:notesMasterIdLst>
  <p:handoutMasterIdLst>
    <p:handoutMasterId r:id="rId41"/>
  </p:handoutMasterIdLst>
  <p:sldIdLst>
    <p:sldId id="271" r:id="rId8"/>
    <p:sldId id="270" r:id="rId9"/>
    <p:sldId id="322" r:id="rId10"/>
    <p:sldId id="275" r:id="rId11"/>
    <p:sldId id="279" r:id="rId12"/>
    <p:sldId id="280" r:id="rId13"/>
    <p:sldId id="281" r:id="rId14"/>
    <p:sldId id="282" r:id="rId15"/>
    <p:sldId id="283" r:id="rId16"/>
    <p:sldId id="306" r:id="rId17"/>
    <p:sldId id="309" r:id="rId18"/>
    <p:sldId id="301" r:id="rId19"/>
    <p:sldId id="310" r:id="rId20"/>
    <p:sldId id="315" r:id="rId21"/>
    <p:sldId id="323" r:id="rId22"/>
    <p:sldId id="285" r:id="rId23"/>
    <p:sldId id="286" r:id="rId24"/>
    <p:sldId id="307" r:id="rId25"/>
    <p:sldId id="287" r:id="rId26"/>
    <p:sldId id="292" r:id="rId27"/>
    <p:sldId id="304" r:id="rId28"/>
    <p:sldId id="313" r:id="rId29"/>
    <p:sldId id="321" r:id="rId30"/>
    <p:sldId id="291" r:id="rId31"/>
    <p:sldId id="317" r:id="rId32"/>
    <p:sldId id="293" r:id="rId33"/>
    <p:sldId id="300" r:id="rId34"/>
    <p:sldId id="308" r:id="rId35"/>
    <p:sldId id="299" r:id="rId36"/>
    <p:sldId id="294" r:id="rId37"/>
    <p:sldId id="324" r:id="rId38"/>
    <p:sldId id="320"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23062B-33C7-931E-4A06-553692B6A19D}" name="Raquel D. Harsh" initials="RH" userId="S::Raquel.Harsh@fiscal.treasury.gov::31cca0e2-4ca5-4da0-a437-e4cc589beca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FS" initials="BF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ADE1"/>
    <a:srgbClr val="FF0000"/>
    <a:srgbClr val="E54424"/>
    <a:srgbClr val="E9EFF7"/>
    <a:srgbClr val="043253"/>
    <a:srgbClr val="036A37"/>
    <a:srgbClr val="9C9EA2"/>
    <a:srgbClr val="FEB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6395" autoAdjust="0"/>
  </p:normalViewPr>
  <p:slideViewPr>
    <p:cSldViewPr>
      <p:cViewPr varScale="1">
        <p:scale>
          <a:sx n="106" d="100"/>
          <a:sy n="106" d="100"/>
        </p:scale>
        <p:origin x="2022" y="11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diagrams/_rels/data7.xml.rels><?xml version="1.0" encoding="UTF-8" standalone="yes"?>
<Relationships xmlns="http://schemas.openxmlformats.org/package/2006/relationships"><Relationship Id="rId1" Type="http://schemas.openxmlformats.org/officeDocument/2006/relationships/hyperlink" Target="mailto:Borrowings@fiscal.treasury.gov"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mailto:Borrowings@fiscal.treasury.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911BEC-D530-48FB-A03E-72D70BB0F4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DCFF89-7444-4E01-9D5C-C73B3F64DEC5}">
      <dgm:prSet/>
      <dgm:spPr/>
      <dgm:t>
        <a:bodyPr/>
        <a:lstStyle/>
        <a:p>
          <a:r>
            <a:rPr lang="en-US" dirty="0"/>
            <a:t>Overview of the Federal Borrowings Program</a:t>
          </a:r>
        </a:p>
      </dgm:t>
    </dgm:pt>
    <dgm:pt modelId="{7D2A14EF-B371-4CDD-A4D1-5B47C7AD773E}" type="parTrans" cxnId="{9DD4EC85-2962-4ECB-8DF0-597E934A0A69}">
      <dgm:prSet/>
      <dgm:spPr/>
      <dgm:t>
        <a:bodyPr/>
        <a:lstStyle/>
        <a:p>
          <a:endParaRPr lang="en-US"/>
        </a:p>
      </dgm:t>
    </dgm:pt>
    <dgm:pt modelId="{B5E030D7-4F18-41F0-A04D-973C4ABB15E5}" type="sibTrans" cxnId="{9DD4EC85-2962-4ECB-8DF0-597E934A0A69}">
      <dgm:prSet/>
      <dgm:spPr/>
      <dgm:t>
        <a:bodyPr/>
        <a:lstStyle/>
        <a:p>
          <a:endParaRPr lang="en-US"/>
        </a:p>
      </dgm:t>
    </dgm:pt>
    <dgm:pt modelId="{76355F5F-6BC2-4020-B103-CD4BF7D965E8}">
      <dgm:prSet/>
      <dgm:spPr/>
      <dgm:t>
        <a:bodyPr/>
        <a:lstStyle/>
        <a:p>
          <a:r>
            <a:rPr lang="en-US" dirty="0"/>
            <a:t>Federal Borrowings Program on TreasuryDirect.gov</a:t>
          </a:r>
        </a:p>
      </dgm:t>
    </dgm:pt>
    <dgm:pt modelId="{F52B77C3-B65F-4726-A2A9-44296B819E30}" type="parTrans" cxnId="{B9328853-6ACE-49C9-9F0B-C845536EF800}">
      <dgm:prSet/>
      <dgm:spPr/>
      <dgm:t>
        <a:bodyPr/>
        <a:lstStyle/>
        <a:p>
          <a:endParaRPr lang="en-US"/>
        </a:p>
      </dgm:t>
    </dgm:pt>
    <dgm:pt modelId="{69D2FA83-586D-4C86-BA98-4BCFECE689FD}" type="sibTrans" cxnId="{B9328853-6ACE-49C9-9F0B-C845536EF800}">
      <dgm:prSet/>
      <dgm:spPr/>
      <dgm:t>
        <a:bodyPr/>
        <a:lstStyle/>
        <a:p>
          <a:endParaRPr lang="en-US"/>
        </a:p>
      </dgm:t>
    </dgm:pt>
    <dgm:pt modelId="{2FB4D369-22FF-4743-BEA4-520B7A9B51EF}">
      <dgm:prSet custT="1"/>
      <dgm:spPr/>
      <dgm:t>
        <a:bodyPr/>
        <a:lstStyle/>
        <a:p>
          <a:r>
            <a:rPr lang="en-US" sz="2400" dirty="0"/>
            <a:t>Agency Guidance</a:t>
          </a:r>
        </a:p>
      </dgm:t>
    </dgm:pt>
    <dgm:pt modelId="{95E0CB48-648B-4873-926E-72CAF683D799}" type="parTrans" cxnId="{B0BF7BF6-AF34-4E6C-9E9D-7856E885F679}">
      <dgm:prSet/>
      <dgm:spPr/>
      <dgm:t>
        <a:bodyPr/>
        <a:lstStyle/>
        <a:p>
          <a:endParaRPr lang="en-US"/>
        </a:p>
      </dgm:t>
    </dgm:pt>
    <dgm:pt modelId="{C7387F17-DC55-48D7-AC03-300210252AB0}" type="sibTrans" cxnId="{B0BF7BF6-AF34-4E6C-9E9D-7856E885F679}">
      <dgm:prSet/>
      <dgm:spPr/>
      <dgm:t>
        <a:bodyPr/>
        <a:lstStyle/>
        <a:p>
          <a:endParaRPr lang="en-US"/>
        </a:p>
      </dgm:t>
    </dgm:pt>
    <dgm:pt modelId="{A49355E2-C479-45B4-88D7-25BD8FC1E7A3}">
      <dgm:prSet custT="1"/>
      <dgm:spPr/>
      <dgm:t>
        <a:bodyPr/>
        <a:lstStyle/>
        <a:p>
          <a:r>
            <a:rPr lang="en-US" sz="2400" dirty="0"/>
            <a:t>Expenditure/Receipt Account Crosswalk</a:t>
          </a:r>
        </a:p>
      </dgm:t>
    </dgm:pt>
    <dgm:pt modelId="{EE0EEE6C-C7A3-4965-B162-0036CC8C6DCC}" type="parTrans" cxnId="{AFC9C14D-50F3-418A-BD07-5BB3AA1BCFA4}">
      <dgm:prSet/>
      <dgm:spPr/>
      <dgm:t>
        <a:bodyPr/>
        <a:lstStyle/>
        <a:p>
          <a:endParaRPr lang="en-US"/>
        </a:p>
      </dgm:t>
    </dgm:pt>
    <dgm:pt modelId="{3E4CCB76-7F75-4A06-A965-7CEC99739FB3}" type="sibTrans" cxnId="{AFC9C14D-50F3-418A-BD07-5BB3AA1BCFA4}">
      <dgm:prSet/>
      <dgm:spPr/>
      <dgm:t>
        <a:bodyPr/>
        <a:lstStyle/>
        <a:p>
          <a:endParaRPr lang="en-US"/>
        </a:p>
      </dgm:t>
    </dgm:pt>
    <dgm:pt modelId="{3EDCBAC3-DFE8-46B8-8D26-C2A5CE5B17EF}">
      <dgm:prSet custT="1"/>
      <dgm:spPr/>
      <dgm:t>
        <a:bodyPr/>
        <a:lstStyle/>
        <a:p>
          <a:r>
            <a:rPr lang="en-US" sz="2400" dirty="0"/>
            <a:t>Federal Borrowings Program Reports</a:t>
          </a:r>
        </a:p>
      </dgm:t>
    </dgm:pt>
    <dgm:pt modelId="{A71C990B-78AD-4274-9680-C03832C79E86}" type="parTrans" cxnId="{E93B33EA-248F-4925-B983-CF0414D278A5}">
      <dgm:prSet/>
      <dgm:spPr/>
      <dgm:t>
        <a:bodyPr/>
        <a:lstStyle/>
        <a:p>
          <a:endParaRPr lang="en-US"/>
        </a:p>
      </dgm:t>
    </dgm:pt>
    <dgm:pt modelId="{42B7B942-3300-47BC-A644-E8503CE92FD9}" type="sibTrans" cxnId="{E93B33EA-248F-4925-B983-CF0414D278A5}">
      <dgm:prSet/>
      <dgm:spPr/>
      <dgm:t>
        <a:bodyPr/>
        <a:lstStyle/>
        <a:p>
          <a:endParaRPr lang="en-US"/>
        </a:p>
      </dgm:t>
    </dgm:pt>
    <dgm:pt modelId="{C385BD3F-FB33-4F7F-867F-E95084332906}">
      <dgm:prSet/>
      <dgm:spPr/>
      <dgm:t>
        <a:bodyPr/>
        <a:lstStyle/>
        <a:p>
          <a:r>
            <a:rPr lang="en-US" dirty="0"/>
            <a:t>Federal Borrowings Fiscal Year-End Processing SUCCESS</a:t>
          </a:r>
        </a:p>
      </dgm:t>
    </dgm:pt>
    <dgm:pt modelId="{42FC60D4-8C27-46AA-AFC6-F4A9A7BA172B}" type="parTrans" cxnId="{A891BF81-F00A-40F5-A95D-D280936958CC}">
      <dgm:prSet/>
      <dgm:spPr/>
      <dgm:t>
        <a:bodyPr/>
        <a:lstStyle/>
        <a:p>
          <a:endParaRPr lang="en-US"/>
        </a:p>
      </dgm:t>
    </dgm:pt>
    <dgm:pt modelId="{1ACA19D7-8B2E-4468-A4B9-53C1298126DF}" type="sibTrans" cxnId="{A891BF81-F00A-40F5-A95D-D280936958CC}">
      <dgm:prSet/>
      <dgm:spPr/>
      <dgm:t>
        <a:bodyPr/>
        <a:lstStyle/>
        <a:p>
          <a:endParaRPr lang="en-US"/>
        </a:p>
      </dgm:t>
    </dgm:pt>
    <dgm:pt modelId="{D67027FD-875E-4563-A311-3A9056B5BF4F}">
      <dgm:prSet custT="1"/>
      <dgm:spPr/>
      <dgm:t>
        <a:bodyPr/>
        <a:lstStyle/>
        <a:p>
          <a:r>
            <a:rPr lang="en-US" sz="2400" dirty="0"/>
            <a:t>Central Accounting Reporting System (CARS)</a:t>
          </a:r>
        </a:p>
      </dgm:t>
    </dgm:pt>
    <dgm:pt modelId="{43B255E6-7180-4031-9DE9-3C47EE2ACDF6}" type="parTrans" cxnId="{63A79C9D-323E-46FD-A6FC-F42537939B6A}">
      <dgm:prSet/>
      <dgm:spPr/>
      <dgm:t>
        <a:bodyPr/>
        <a:lstStyle/>
        <a:p>
          <a:endParaRPr lang="en-US"/>
        </a:p>
      </dgm:t>
    </dgm:pt>
    <dgm:pt modelId="{AB70DCE3-C426-4747-94A2-6D2F0213CA67}" type="sibTrans" cxnId="{63A79C9D-323E-46FD-A6FC-F42537939B6A}">
      <dgm:prSet/>
      <dgm:spPr/>
      <dgm:t>
        <a:bodyPr/>
        <a:lstStyle/>
        <a:p>
          <a:endParaRPr lang="en-US"/>
        </a:p>
      </dgm:t>
    </dgm:pt>
    <dgm:pt modelId="{2FE70F3A-DFD4-41DD-9DA1-D5B2D7642887}">
      <dgm:prSet custT="1"/>
      <dgm:spPr/>
      <dgm:t>
        <a:bodyPr/>
        <a:lstStyle/>
        <a:p>
          <a:r>
            <a:rPr lang="en-US" sz="2400" dirty="0"/>
            <a:t>Credit Subsidy Calculator (CSC) Information</a:t>
          </a:r>
        </a:p>
      </dgm:t>
    </dgm:pt>
    <dgm:pt modelId="{B01FA861-6E71-4EB1-8FCF-208AB61F7871}" type="parTrans" cxnId="{B258E4CD-505C-422B-B2E2-4AF99714A1FA}">
      <dgm:prSet/>
      <dgm:spPr/>
      <dgm:t>
        <a:bodyPr/>
        <a:lstStyle/>
        <a:p>
          <a:endParaRPr lang="en-US"/>
        </a:p>
      </dgm:t>
    </dgm:pt>
    <dgm:pt modelId="{5A17D432-0112-43BB-8ECC-57DD3BE4871A}" type="sibTrans" cxnId="{B258E4CD-505C-422B-B2E2-4AF99714A1FA}">
      <dgm:prSet/>
      <dgm:spPr/>
      <dgm:t>
        <a:bodyPr/>
        <a:lstStyle/>
        <a:p>
          <a:endParaRPr lang="en-US"/>
        </a:p>
      </dgm:t>
    </dgm:pt>
    <dgm:pt modelId="{779B40F4-28D3-4F84-8D8C-3DF80EC2A34C}">
      <dgm:prSet custT="1"/>
      <dgm:spPr/>
      <dgm:t>
        <a:bodyPr/>
        <a:lstStyle/>
        <a:p>
          <a:r>
            <a:rPr lang="en-US" sz="2400" dirty="0"/>
            <a:t>Intragovernmental Payment and Collection (IPAC) System</a:t>
          </a:r>
        </a:p>
      </dgm:t>
    </dgm:pt>
    <dgm:pt modelId="{1FF884F1-9FAA-4E04-8749-4529C8F27721}" type="parTrans" cxnId="{0E565153-28F8-4269-BD67-548B47C3A51B}">
      <dgm:prSet/>
      <dgm:spPr/>
      <dgm:t>
        <a:bodyPr/>
        <a:lstStyle/>
        <a:p>
          <a:endParaRPr lang="en-US"/>
        </a:p>
      </dgm:t>
    </dgm:pt>
    <dgm:pt modelId="{F469B0E8-0B1F-4845-97D5-72E72CF5BD2D}" type="sibTrans" cxnId="{0E565153-28F8-4269-BD67-548B47C3A51B}">
      <dgm:prSet/>
      <dgm:spPr/>
      <dgm:t>
        <a:bodyPr/>
        <a:lstStyle/>
        <a:p>
          <a:endParaRPr lang="en-US"/>
        </a:p>
      </dgm:t>
    </dgm:pt>
    <dgm:pt modelId="{AE477FA1-B59F-45DA-870F-22E85C60E073}">
      <dgm:prSet custT="1"/>
      <dgm:spPr/>
      <dgm:t>
        <a:bodyPr/>
        <a:lstStyle/>
        <a:p>
          <a:r>
            <a:rPr lang="en-US" sz="2400" dirty="0"/>
            <a:t>Fiscal Year-End Timeline</a:t>
          </a:r>
        </a:p>
      </dgm:t>
    </dgm:pt>
    <dgm:pt modelId="{69931F06-A3A0-4310-979F-2BFFF338D145}" type="parTrans" cxnId="{B0DB9C99-BE3E-4F99-BCEC-2C36038C6523}">
      <dgm:prSet/>
      <dgm:spPr/>
      <dgm:t>
        <a:bodyPr/>
        <a:lstStyle/>
        <a:p>
          <a:endParaRPr lang="en-US"/>
        </a:p>
      </dgm:t>
    </dgm:pt>
    <dgm:pt modelId="{9C2CCB45-B0FE-473B-95E4-7407D027FA4B}" type="sibTrans" cxnId="{B0DB9C99-BE3E-4F99-BCEC-2C36038C6523}">
      <dgm:prSet/>
      <dgm:spPr/>
      <dgm:t>
        <a:bodyPr/>
        <a:lstStyle/>
        <a:p>
          <a:endParaRPr lang="en-US"/>
        </a:p>
      </dgm:t>
    </dgm:pt>
    <dgm:pt modelId="{68853963-8EE3-48D3-B491-331439988EDA}" type="pres">
      <dgm:prSet presAssocID="{5F911BEC-D530-48FB-A03E-72D70BB0F43E}" presName="linear" presStyleCnt="0">
        <dgm:presLayoutVars>
          <dgm:animLvl val="lvl"/>
          <dgm:resizeHandles val="exact"/>
        </dgm:presLayoutVars>
      </dgm:prSet>
      <dgm:spPr/>
    </dgm:pt>
    <dgm:pt modelId="{0A53520A-9104-44A8-B7A0-CAA4D6415EA5}" type="pres">
      <dgm:prSet presAssocID="{7DDCFF89-7444-4E01-9D5C-C73B3F64DEC5}" presName="parentText" presStyleLbl="node1" presStyleIdx="0" presStyleCnt="3" custScaleY="95449" custLinFactNeighborX="-17857" custLinFactNeighborY="59384">
        <dgm:presLayoutVars>
          <dgm:chMax val="0"/>
          <dgm:bulletEnabled val="1"/>
        </dgm:presLayoutVars>
      </dgm:prSet>
      <dgm:spPr/>
    </dgm:pt>
    <dgm:pt modelId="{92B7E3D7-8262-48DD-90C7-64BDCA371E59}" type="pres">
      <dgm:prSet presAssocID="{B5E030D7-4F18-41F0-A04D-973C4ABB15E5}" presName="spacer" presStyleCnt="0"/>
      <dgm:spPr/>
    </dgm:pt>
    <dgm:pt modelId="{88E069DB-C3E4-40D4-8171-354EC0B76FAF}" type="pres">
      <dgm:prSet presAssocID="{76355F5F-6BC2-4020-B103-CD4BF7D965E8}" presName="parentText" presStyleLbl="node1" presStyleIdx="1" presStyleCnt="3">
        <dgm:presLayoutVars>
          <dgm:chMax val="0"/>
          <dgm:bulletEnabled val="1"/>
        </dgm:presLayoutVars>
      </dgm:prSet>
      <dgm:spPr/>
    </dgm:pt>
    <dgm:pt modelId="{A8CED10D-DC69-41B4-AD14-695C4C282120}" type="pres">
      <dgm:prSet presAssocID="{76355F5F-6BC2-4020-B103-CD4BF7D965E8}" presName="childText" presStyleLbl="revTx" presStyleIdx="0" presStyleCnt="2">
        <dgm:presLayoutVars>
          <dgm:bulletEnabled val="1"/>
        </dgm:presLayoutVars>
      </dgm:prSet>
      <dgm:spPr/>
    </dgm:pt>
    <dgm:pt modelId="{7E65A553-6BC0-4B9C-9EBC-090DFE533E24}" type="pres">
      <dgm:prSet presAssocID="{C385BD3F-FB33-4F7F-867F-E95084332906}" presName="parentText" presStyleLbl="node1" presStyleIdx="2" presStyleCnt="3">
        <dgm:presLayoutVars>
          <dgm:chMax val="0"/>
          <dgm:bulletEnabled val="1"/>
        </dgm:presLayoutVars>
      </dgm:prSet>
      <dgm:spPr/>
    </dgm:pt>
    <dgm:pt modelId="{0C73633C-4549-419B-AF1E-8B6F6C2006C5}" type="pres">
      <dgm:prSet presAssocID="{C385BD3F-FB33-4F7F-867F-E95084332906}" presName="childText" presStyleLbl="revTx" presStyleIdx="1" presStyleCnt="2">
        <dgm:presLayoutVars>
          <dgm:bulletEnabled val="1"/>
        </dgm:presLayoutVars>
      </dgm:prSet>
      <dgm:spPr/>
    </dgm:pt>
  </dgm:ptLst>
  <dgm:cxnLst>
    <dgm:cxn modelId="{AB080005-B0B5-43CA-9A55-621A09A03E19}" type="presOf" srcId="{2FE70F3A-DFD4-41DD-9DA1-D5B2D7642887}" destId="{0C73633C-4549-419B-AF1E-8B6F6C2006C5}" srcOrd="0" destOrd="1" presId="urn:microsoft.com/office/officeart/2005/8/layout/vList2"/>
    <dgm:cxn modelId="{81D7052D-2325-4BB7-8499-6E0EB0E9DC9A}" type="presOf" srcId="{779B40F4-28D3-4F84-8D8C-3DF80EC2A34C}" destId="{0C73633C-4549-419B-AF1E-8B6F6C2006C5}" srcOrd="0" destOrd="2" presId="urn:microsoft.com/office/officeart/2005/8/layout/vList2"/>
    <dgm:cxn modelId="{3E03FB3D-8225-4894-9AB4-0592758B3EE6}" type="presOf" srcId="{D67027FD-875E-4563-A311-3A9056B5BF4F}" destId="{0C73633C-4549-419B-AF1E-8B6F6C2006C5}" srcOrd="0" destOrd="0" presId="urn:microsoft.com/office/officeart/2005/8/layout/vList2"/>
    <dgm:cxn modelId="{D271D767-EA75-450E-A0F3-CFD14D6DDAC5}" type="presOf" srcId="{2FB4D369-22FF-4743-BEA4-520B7A9B51EF}" destId="{A8CED10D-DC69-41B4-AD14-695C4C282120}" srcOrd="0" destOrd="0" presId="urn:microsoft.com/office/officeart/2005/8/layout/vList2"/>
    <dgm:cxn modelId="{AFC9C14D-50F3-418A-BD07-5BB3AA1BCFA4}" srcId="{76355F5F-6BC2-4020-B103-CD4BF7D965E8}" destId="{A49355E2-C479-45B4-88D7-25BD8FC1E7A3}" srcOrd="1" destOrd="0" parTransId="{EE0EEE6C-C7A3-4965-B162-0036CC8C6DCC}" sibTransId="{3E4CCB76-7F75-4A06-A965-7CEC99739FB3}"/>
    <dgm:cxn modelId="{8141A16F-0B8E-4949-8EDC-5BC770E1AB61}" type="presOf" srcId="{3EDCBAC3-DFE8-46B8-8D26-C2A5CE5B17EF}" destId="{A8CED10D-DC69-41B4-AD14-695C4C282120}" srcOrd="0" destOrd="2" presId="urn:microsoft.com/office/officeart/2005/8/layout/vList2"/>
    <dgm:cxn modelId="{0E565153-28F8-4269-BD67-548B47C3A51B}" srcId="{C385BD3F-FB33-4F7F-867F-E95084332906}" destId="{779B40F4-28D3-4F84-8D8C-3DF80EC2A34C}" srcOrd="2" destOrd="0" parTransId="{1FF884F1-9FAA-4E04-8749-4529C8F27721}" sibTransId="{F469B0E8-0B1F-4845-97D5-72E72CF5BD2D}"/>
    <dgm:cxn modelId="{B9328853-6ACE-49C9-9F0B-C845536EF800}" srcId="{5F911BEC-D530-48FB-A03E-72D70BB0F43E}" destId="{76355F5F-6BC2-4020-B103-CD4BF7D965E8}" srcOrd="1" destOrd="0" parTransId="{F52B77C3-B65F-4726-A2A9-44296B819E30}" sibTransId="{69D2FA83-586D-4C86-BA98-4BCFECE689FD}"/>
    <dgm:cxn modelId="{A891BF81-F00A-40F5-A95D-D280936958CC}" srcId="{5F911BEC-D530-48FB-A03E-72D70BB0F43E}" destId="{C385BD3F-FB33-4F7F-867F-E95084332906}" srcOrd="2" destOrd="0" parTransId="{42FC60D4-8C27-46AA-AFC6-F4A9A7BA172B}" sibTransId="{1ACA19D7-8B2E-4468-A4B9-53C1298126DF}"/>
    <dgm:cxn modelId="{9DD4EC85-2962-4ECB-8DF0-597E934A0A69}" srcId="{5F911BEC-D530-48FB-A03E-72D70BB0F43E}" destId="{7DDCFF89-7444-4E01-9D5C-C73B3F64DEC5}" srcOrd="0" destOrd="0" parTransId="{7D2A14EF-B371-4CDD-A4D1-5B47C7AD773E}" sibTransId="{B5E030D7-4F18-41F0-A04D-973C4ABB15E5}"/>
    <dgm:cxn modelId="{A5FA9688-77AC-4572-AF64-AC2E571A7259}" type="presOf" srcId="{7DDCFF89-7444-4E01-9D5C-C73B3F64DEC5}" destId="{0A53520A-9104-44A8-B7A0-CAA4D6415EA5}" srcOrd="0" destOrd="0" presId="urn:microsoft.com/office/officeart/2005/8/layout/vList2"/>
    <dgm:cxn modelId="{B0DB9C99-BE3E-4F99-BCEC-2C36038C6523}" srcId="{C385BD3F-FB33-4F7F-867F-E95084332906}" destId="{AE477FA1-B59F-45DA-870F-22E85C60E073}" srcOrd="3" destOrd="0" parTransId="{69931F06-A3A0-4310-979F-2BFFF338D145}" sibTransId="{9C2CCB45-B0FE-473B-95E4-7407D027FA4B}"/>
    <dgm:cxn modelId="{63A79C9D-323E-46FD-A6FC-F42537939B6A}" srcId="{C385BD3F-FB33-4F7F-867F-E95084332906}" destId="{D67027FD-875E-4563-A311-3A9056B5BF4F}" srcOrd="0" destOrd="0" parTransId="{43B255E6-7180-4031-9DE9-3C47EE2ACDF6}" sibTransId="{AB70DCE3-C426-4747-94A2-6D2F0213CA67}"/>
    <dgm:cxn modelId="{92EAB2AB-4848-49C8-92B4-D6113C3F57DA}" type="presOf" srcId="{5F911BEC-D530-48FB-A03E-72D70BB0F43E}" destId="{68853963-8EE3-48D3-B491-331439988EDA}" srcOrd="0" destOrd="0" presId="urn:microsoft.com/office/officeart/2005/8/layout/vList2"/>
    <dgm:cxn modelId="{31431EB9-581E-40E3-A67E-2B3D8298D267}" type="presOf" srcId="{AE477FA1-B59F-45DA-870F-22E85C60E073}" destId="{0C73633C-4549-419B-AF1E-8B6F6C2006C5}" srcOrd="0" destOrd="3" presId="urn:microsoft.com/office/officeart/2005/8/layout/vList2"/>
    <dgm:cxn modelId="{B80088C8-2380-43A9-A9A3-76BC61AC046A}" type="presOf" srcId="{76355F5F-6BC2-4020-B103-CD4BF7D965E8}" destId="{88E069DB-C3E4-40D4-8171-354EC0B76FAF}" srcOrd="0" destOrd="0" presId="urn:microsoft.com/office/officeart/2005/8/layout/vList2"/>
    <dgm:cxn modelId="{B258E4CD-505C-422B-B2E2-4AF99714A1FA}" srcId="{C385BD3F-FB33-4F7F-867F-E95084332906}" destId="{2FE70F3A-DFD4-41DD-9DA1-D5B2D7642887}" srcOrd="1" destOrd="0" parTransId="{B01FA861-6E71-4EB1-8FCF-208AB61F7871}" sibTransId="{5A17D432-0112-43BB-8ECC-57DD3BE4871A}"/>
    <dgm:cxn modelId="{23F324D6-1299-4AEE-A96F-EDD362363857}" type="presOf" srcId="{C385BD3F-FB33-4F7F-867F-E95084332906}" destId="{7E65A553-6BC0-4B9C-9EBC-090DFE533E24}" srcOrd="0" destOrd="0" presId="urn:microsoft.com/office/officeart/2005/8/layout/vList2"/>
    <dgm:cxn modelId="{E93B33EA-248F-4925-B983-CF0414D278A5}" srcId="{76355F5F-6BC2-4020-B103-CD4BF7D965E8}" destId="{3EDCBAC3-DFE8-46B8-8D26-C2A5CE5B17EF}" srcOrd="2" destOrd="0" parTransId="{A71C990B-78AD-4274-9680-C03832C79E86}" sibTransId="{42B7B942-3300-47BC-A644-E8503CE92FD9}"/>
    <dgm:cxn modelId="{E2C2A3F5-7844-4836-817C-D5FC48B1CDE2}" type="presOf" srcId="{A49355E2-C479-45B4-88D7-25BD8FC1E7A3}" destId="{A8CED10D-DC69-41B4-AD14-695C4C282120}" srcOrd="0" destOrd="1" presId="urn:microsoft.com/office/officeart/2005/8/layout/vList2"/>
    <dgm:cxn modelId="{B0BF7BF6-AF34-4E6C-9E9D-7856E885F679}" srcId="{76355F5F-6BC2-4020-B103-CD4BF7D965E8}" destId="{2FB4D369-22FF-4743-BEA4-520B7A9B51EF}" srcOrd="0" destOrd="0" parTransId="{95E0CB48-648B-4873-926E-72CAF683D799}" sibTransId="{C7387F17-DC55-48D7-AC03-300210252AB0}"/>
    <dgm:cxn modelId="{08979111-EC7D-42B8-B3A1-2301AED0EF1A}" type="presParOf" srcId="{68853963-8EE3-48D3-B491-331439988EDA}" destId="{0A53520A-9104-44A8-B7A0-CAA4D6415EA5}" srcOrd="0" destOrd="0" presId="urn:microsoft.com/office/officeart/2005/8/layout/vList2"/>
    <dgm:cxn modelId="{B7812CC4-B775-4C49-AE05-C8371DDE8C98}" type="presParOf" srcId="{68853963-8EE3-48D3-B491-331439988EDA}" destId="{92B7E3D7-8262-48DD-90C7-64BDCA371E59}" srcOrd="1" destOrd="0" presId="urn:microsoft.com/office/officeart/2005/8/layout/vList2"/>
    <dgm:cxn modelId="{AB8BEF1B-3815-4EC0-A9B9-F0980359CE04}" type="presParOf" srcId="{68853963-8EE3-48D3-B491-331439988EDA}" destId="{88E069DB-C3E4-40D4-8171-354EC0B76FAF}" srcOrd="2" destOrd="0" presId="urn:microsoft.com/office/officeart/2005/8/layout/vList2"/>
    <dgm:cxn modelId="{54979529-69FB-4CA9-B2CD-A863E673A64D}" type="presParOf" srcId="{68853963-8EE3-48D3-B491-331439988EDA}" destId="{A8CED10D-DC69-41B4-AD14-695C4C282120}" srcOrd="3" destOrd="0" presId="urn:microsoft.com/office/officeart/2005/8/layout/vList2"/>
    <dgm:cxn modelId="{52EA290E-3552-4399-ADAC-2BEFDD089547}" type="presParOf" srcId="{68853963-8EE3-48D3-B491-331439988EDA}" destId="{7E65A553-6BC0-4B9C-9EBC-090DFE533E24}" srcOrd="4" destOrd="0" presId="urn:microsoft.com/office/officeart/2005/8/layout/vList2"/>
    <dgm:cxn modelId="{57F46746-F067-4B50-A7E3-F80CD91A8843}" type="presParOf" srcId="{68853963-8EE3-48D3-B491-331439988EDA}" destId="{0C73633C-4549-419B-AF1E-8B6F6C2006C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005562-EBB5-4E16-8BD2-9AAA219A65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A36B8C-DFB9-4F47-B825-E45A0DD55534}">
      <dgm:prSet phldrT="[Text]" custT="1"/>
      <dgm:spPr/>
      <dgm:t>
        <a:bodyPr/>
        <a:lstStyle/>
        <a:p>
          <a:r>
            <a:rPr lang="en-US" sz="2400" dirty="0"/>
            <a:t>IPAC System entry for </a:t>
          </a:r>
          <a:r>
            <a:rPr lang="en-US" sz="2400" i="1" u="sng" dirty="0"/>
            <a:t>interest cost</a:t>
          </a:r>
        </a:p>
      </dgm:t>
    </dgm:pt>
    <dgm:pt modelId="{9F640EBC-5105-4573-B54A-A393787EAF78}" type="parTrans" cxnId="{E8DFEC88-AFE8-48E1-A02B-8ECB281C8589}">
      <dgm:prSet/>
      <dgm:spPr/>
      <dgm:t>
        <a:bodyPr/>
        <a:lstStyle/>
        <a:p>
          <a:endParaRPr lang="en-US"/>
        </a:p>
      </dgm:t>
    </dgm:pt>
    <dgm:pt modelId="{B529D754-9407-4D6F-A0ED-EC0FE710E0E9}" type="sibTrans" cxnId="{E8DFEC88-AFE8-48E1-A02B-8ECB281C8589}">
      <dgm:prSet/>
      <dgm:spPr/>
      <dgm:t>
        <a:bodyPr/>
        <a:lstStyle/>
        <a:p>
          <a:endParaRPr lang="en-US"/>
        </a:p>
      </dgm:t>
    </dgm:pt>
    <dgm:pt modelId="{9A42922D-6474-4DA0-A60D-D2B1E3C4E8A8}">
      <dgm:prSet phldrT="[Text]" custT="1"/>
      <dgm:spPr/>
      <dgm:t>
        <a:bodyPr/>
        <a:lstStyle/>
        <a:p>
          <a:r>
            <a:rPr lang="en-US" sz="2400" i="0" u="none" dirty="0"/>
            <a:t>Agency Locator Code (ALC) </a:t>
          </a:r>
          <a:r>
            <a:rPr lang="en-US" sz="2400" b="1" i="0" u="none" dirty="0"/>
            <a:t>= </a:t>
          </a:r>
          <a:r>
            <a:rPr lang="en-US" sz="2400" b="1" i="0" u="sng" dirty="0"/>
            <a:t>20550865</a:t>
          </a:r>
          <a:endParaRPr lang="en-US" sz="2400" i="0" u="none" dirty="0"/>
        </a:p>
      </dgm:t>
    </dgm:pt>
    <dgm:pt modelId="{419E186E-B557-4E5C-BF60-FC0652D71CF6}" type="parTrans" cxnId="{9564F990-CE79-4EBB-AADD-9D1896F83EA0}">
      <dgm:prSet/>
      <dgm:spPr/>
      <dgm:t>
        <a:bodyPr/>
        <a:lstStyle/>
        <a:p>
          <a:endParaRPr lang="en-US"/>
        </a:p>
      </dgm:t>
    </dgm:pt>
    <dgm:pt modelId="{B64C1ABE-E267-4A06-AF87-AF6B968829EC}" type="sibTrans" cxnId="{9564F990-CE79-4EBB-AADD-9D1896F83EA0}">
      <dgm:prSet/>
      <dgm:spPr/>
      <dgm:t>
        <a:bodyPr/>
        <a:lstStyle/>
        <a:p>
          <a:endParaRPr lang="en-US"/>
        </a:p>
      </dgm:t>
    </dgm:pt>
    <dgm:pt modelId="{14BF95AD-2E0B-4417-B7BD-2090B2BA74BC}">
      <dgm:prSet phldrT="[Text]" custT="1"/>
      <dgm:spPr/>
      <dgm:t>
        <a:bodyPr/>
        <a:lstStyle/>
        <a:p>
          <a:r>
            <a:rPr lang="en-US" sz="2400" i="0" u="none" dirty="0"/>
            <a:t>Sender TAS varies by account </a:t>
          </a:r>
        </a:p>
      </dgm:t>
    </dgm:pt>
    <dgm:pt modelId="{FF728821-F3FF-4317-A221-675D50B797AC}" type="parTrans" cxnId="{69EE8D39-DA19-4555-9595-8950A707A2D7}">
      <dgm:prSet/>
      <dgm:spPr/>
      <dgm:t>
        <a:bodyPr/>
        <a:lstStyle/>
        <a:p>
          <a:endParaRPr lang="en-US"/>
        </a:p>
      </dgm:t>
    </dgm:pt>
    <dgm:pt modelId="{526C6ECB-F962-461E-8E60-B9BBE9646E40}" type="sibTrans" cxnId="{69EE8D39-DA19-4555-9595-8950A707A2D7}">
      <dgm:prSet/>
      <dgm:spPr/>
      <dgm:t>
        <a:bodyPr/>
        <a:lstStyle/>
        <a:p>
          <a:endParaRPr lang="en-US"/>
        </a:p>
      </dgm:t>
    </dgm:pt>
    <dgm:pt modelId="{F3DF891B-600B-499A-94F6-E9A67BD90CBD}">
      <dgm:prSet phldrT="[Text]" custT="1"/>
      <dgm:spPr/>
      <dgm:t>
        <a:bodyPr/>
        <a:lstStyle/>
        <a:p>
          <a:r>
            <a:rPr lang="en-US" sz="2400" i="0" u="none" dirty="0"/>
            <a:t>Receiver TAS = </a:t>
          </a:r>
          <a:r>
            <a:rPr lang="en-US" sz="2400" b="1" i="0" u="sng" dirty="0"/>
            <a:t>020 1499 000</a:t>
          </a:r>
          <a:endParaRPr lang="en-US" sz="2400" i="0" u="none" dirty="0"/>
        </a:p>
      </dgm:t>
    </dgm:pt>
    <dgm:pt modelId="{F13B6B1A-BD01-49E9-8FF5-2AACE227D930}" type="parTrans" cxnId="{DB83AAE8-8593-4858-89DE-691AB25478FE}">
      <dgm:prSet/>
      <dgm:spPr/>
      <dgm:t>
        <a:bodyPr/>
        <a:lstStyle/>
        <a:p>
          <a:endParaRPr lang="en-US"/>
        </a:p>
      </dgm:t>
    </dgm:pt>
    <dgm:pt modelId="{560854BB-3890-45AC-98A2-A2BAF2909524}" type="sibTrans" cxnId="{DB83AAE8-8593-4858-89DE-691AB25478FE}">
      <dgm:prSet/>
      <dgm:spPr/>
      <dgm:t>
        <a:bodyPr/>
        <a:lstStyle/>
        <a:p>
          <a:endParaRPr lang="en-US"/>
        </a:p>
      </dgm:t>
    </dgm:pt>
    <dgm:pt modelId="{9C9340F3-2578-4106-A438-4F1A98B734BE}">
      <dgm:prSet phldrT="[Text]" custT="1"/>
      <dgm:spPr/>
      <dgm:t>
        <a:bodyPr/>
        <a:lstStyle/>
        <a:p>
          <a:r>
            <a:rPr lang="en-US" sz="2400" i="0" u="none" dirty="0"/>
            <a:t>Sender / Receiver Business Event Type Code (BETC) varies by transaction type (see below)</a:t>
          </a:r>
        </a:p>
      </dgm:t>
    </dgm:pt>
    <dgm:pt modelId="{3B3BA6A3-B363-4DA0-A499-397D739401E8}" type="parTrans" cxnId="{2A36E8A4-29DF-4B93-926A-B7DBDB1B79AF}">
      <dgm:prSet/>
      <dgm:spPr/>
      <dgm:t>
        <a:bodyPr/>
        <a:lstStyle/>
        <a:p>
          <a:endParaRPr lang="en-US"/>
        </a:p>
      </dgm:t>
    </dgm:pt>
    <dgm:pt modelId="{E53E629C-3400-4E91-AE23-D95EA7D31B25}" type="sibTrans" cxnId="{2A36E8A4-29DF-4B93-926A-B7DBDB1B79AF}">
      <dgm:prSet/>
      <dgm:spPr/>
      <dgm:t>
        <a:bodyPr/>
        <a:lstStyle/>
        <a:p>
          <a:endParaRPr lang="en-US"/>
        </a:p>
      </dgm:t>
    </dgm:pt>
    <dgm:pt modelId="{6C4E46C0-337F-4599-A33C-29B447859985}" type="pres">
      <dgm:prSet presAssocID="{6E005562-EBB5-4E16-8BD2-9AAA219A650C}" presName="linear" presStyleCnt="0">
        <dgm:presLayoutVars>
          <dgm:dir/>
          <dgm:animLvl val="lvl"/>
          <dgm:resizeHandles val="exact"/>
        </dgm:presLayoutVars>
      </dgm:prSet>
      <dgm:spPr/>
    </dgm:pt>
    <dgm:pt modelId="{B1325410-7C61-4AFE-A734-38E4B8B029D3}" type="pres">
      <dgm:prSet presAssocID="{D7A36B8C-DFB9-4F47-B825-E45A0DD55534}" presName="parentLin" presStyleCnt="0"/>
      <dgm:spPr/>
    </dgm:pt>
    <dgm:pt modelId="{0E5477DF-3672-4645-B682-FB03410F969E}" type="pres">
      <dgm:prSet presAssocID="{D7A36B8C-DFB9-4F47-B825-E45A0DD55534}" presName="parentLeftMargin" presStyleLbl="node1" presStyleIdx="0" presStyleCnt="1"/>
      <dgm:spPr/>
    </dgm:pt>
    <dgm:pt modelId="{6CEF9752-F3DE-4F4A-825B-A345645EA47E}" type="pres">
      <dgm:prSet presAssocID="{D7A36B8C-DFB9-4F47-B825-E45A0DD55534}" presName="parentText" presStyleLbl="node1" presStyleIdx="0" presStyleCnt="1" custScaleX="86815" custScaleY="43378" custLinFactNeighborX="25689" custLinFactNeighborY="-31006">
        <dgm:presLayoutVars>
          <dgm:chMax val="0"/>
          <dgm:bulletEnabled val="1"/>
        </dgm:presLayoutVars>
      </dgm:prSet>
      <dgm:spPr/>
    </dgm:pt>
    <dgm:pt modelId="{A48B0292-F288-42C3-ACCA-80C6BB584A3C}" type="pres">
      <dgm:prSet presAssocID="{D7A36B8C-DFB9-4F47-B825-E45A0DD55534}" presName="negativeSpace" presStyleCnt="0"/>
      <dgm:spPr/>
    </dgm:pt>
    <dgm:pt modelId="{5FF3BED7-ECF6-4102-B5A4-FF6CC593F659}" type="pres">
      <dgm:prSet presAssocID="{D7A36B8C-DFB9-4F47-B825-E45A0DD55534}" presName="childText" presStyleLbl="conFgAcc1" presStyleIdx="0" presStyleCnt="1" custScaleX="99148" custScaleY="70418" custLinFactNeighborX="-1094" custLinFactNeighborY="-2662">
        <dgm:presLayoutVars>
          <dgm:bulletEnabled val="1"/>
        </dgm:presLayoutVars>
      </dgm:prSet>
      <dgm:spPr/>
    </dgm:pt>
  </dgm:ptLst>
  <dgm:cxnLst>
    <dgm:cxn modelId="{962FC521-11F1-4CE2-9FD3-FFD540C24CDF}" type="presOf" srcId="{9C9340F3-2578-4106-A438-4F1A98B734BE}" destId="{5FF3BED7-ECF6-4102-B5A4-FF6CC593F659}" srcOrd="0" destOrd="3" presId="urn:microsoft.com/office/officeart/2005/8/layout/list1"/>
    <dgm:cxn modelId="{C4DAAD2D-75C4-4EDB-970F-FEDA9EA1BED2}" type="presOf" srcId="{F3DF891B-600B-499A-94F6-E9A67BD90CBD}" destId="{5FF3BED7-ECF6-4102-B5A4-FF6CC593F659}" srcOrd="0" destOrd="2" presId="urn:microsoft.com/office/officeart/2005/8/layout/list1"/>
    <dgm:cxn modelId="{69EE8D39-DA19-4555-9595-8950A707A2D7}" srcId="{D7A36B8C-DFB9-4F47-B825-E45A0DD55534}" destId="{14BF95AD-2E0B-4417-B7BD-2090B2BA74BC}" srcOrd="1" destOrd="0" parTransId="{FF728821-F3FF-4317-A221-675D50B797AC}" sibTransId="{526C6ECB-F962-461E-8E60-B9BBE9646E40}"/>
    <dgm:cxn modelId="{372FD96B-F49C-4F78-9E95-EC9F97B20004}" type="presOf" srcId="{9A42922D-6474-4DA0-A60D-D2B1E3C4E8A8}" destId="{5FF3BED7-ECF6-4102-B5A4-FF6CC593F659}" srcOrd="0" destOrd="0" presId="urn:microsoft.com/office/officeart/2005/8/layout/list1"/>
    <dgm:cxn modelId="{E5DFC382-473F-4123-9229-FA792C07075E}" type="presOf" srcId="{D7A36B8C-DFB9-4F47-B825-E45A0DD55534}" destId="{6CEF9752-F3DE-4F4A-825B-A345645EA47E}" srcOrd="1" destOrd="0" presId="urn:microsoft.com/office/officeart/2005/8/layout/list1"/>
    <dgm:cxn modelId="{E8DFEC88-AFE8-48E1-A02B-8ECB281C8589}" srcId="{6E005562-EBB5-4E16-8BD2-9AAA219A650C}" destId="{D7A36B8C-DFB9-4F47-B825-E45A0DD55534}" srcOrd="0" destOrd="0" parTransId="{9F640EBC-5105-4573-B54A-A393787EAF78}" sibTransId="{B529D754-9407-4D6F-A0ED-EC0FE710E0E9}"/>
    <dgm:cxn modelId="{9564F990-CE79-4EBB-AADD-9D1896F83EA0}" srcId="{D7A36B8C-DFB9-4F47-B825-E45A0DD55534}" destId="{9A42922D-6474-4DA0-A60D-D2B1E3C4E8A8}" srcOrd="0" destOrd="0" parTransId="{419E186E-B557-4E5C-BF60-FC0652D71CF6}" sibTransId="{B64C1ABE-E267-4A06-AF87-AF6B968829EC}"/>
    <dgm:cxn modelId="{2A36E8A4-29DF-4B93-926A-B7DBDB1B79AF}" srcId="{D7A36B8C-DFB9-4F47-B825-E45A0DD55534}" destId="{9C9340F3-2578-4106-A438-4F1A98B734BE}" srcOrd="3" destOrd="0" parTransId="{3B3BA6A3-B363-4DA0-A499-397D739401E8}" sibTransId="{E53E629C-3400-4E91-AE23-D95EA7D31B25}"/>
    <dgm:cxn modelId="{7CFFCAD9-F5BC-47B4-8229-4F28F4866AF5}" type="presOf" srcId="{14BF95AD-2E0B-4417-B7BD-2090B2BA74BC}" destId="{5FF3BED7-ECF6-4102-B5A4-FF6CC593F659}" srcOrd="0" destOrd="1" presId="urn:microsoft.com/office/officeart/2005/8/layout/list1"/>
    <dgm:cxn modelId="{DB83AAE8-8593-4858-89DE-691AB25478FE}" srcId="{D7A36B8C-DFB9-4F47-B825-E45A0DD55534}" destId="{F3DF891B-600B-499A-94F6-E9A67BD90CBD}" srcOrd="2" destOrd="0" parTransId="{F13B6B1A-BD01-49E9-8FF5-2AACE227D930}" sibTransId="{560854BB-3890-45AC-98A2-A2BAF2909524}"/>
    <dgm:cxn modelId="{5BC697EF-69B9-494F-8C8C-F0853C24E588}" type="presOf" srcId="{6E005562-EBB5-4E16-8BD2-9AAA219A650C}" destId="{6C4E46C0-337F-4599-A33C-29B447859985}" srcOrd="0" destOrd="0" presId="urn:microsoft.com/office/officeart/2005/8/layout/list1"/>
    <dgm:cxn modelId="{D1FC4EF4-2877-455C-8134-5F35E458D8F6}" type="presOf" srcId="{D7A36B8C-DFB9-4F47-B825-E45A0DD55534}" destId="{0E5477DF-3672-4645-B682-FB03410F969E}" srcOrd="0" destOrd="0" presId="urn:microsoft.com/office/officeart/2005/8/layout/list1"/>
    <dgm:cxn modelId="{96DA31F6-B4C1-4A40-9BF1-C9823386C424}" type="presParOf" srcId="{6C4E46C0-337F-4599-A33C-29B447859985}" destId="{B1325410-7C61-4AFE-A734-38E4B8B029D3}" srcOrd="0" destOrd="0" presId="urn:microsoft.com/office/officeart/2005/8/layout/list1"/>
    <dgm:cxn modelId="{198F08EB-91C9-46CF-819B-3565E71007A8}" type="presParOf" srcId="{B1325410-7C61-4AFE-A734-38E4B8B029D3}" destId="{0E5477DF-3672-4645-B682-FB03410F969E}" srcOrd="0" destOrd="0" presId="urn:microsoft.com/office/officeart/2005/8/layout/list1"/>
    <dgm:cxn modelId="{1DFBED72-70D9-46A9-9979-9A1687584C97}" type="presParOf" srcId="{B1325410-7C61-4AFE-A734-38E4B8B029D3}" destId="{6CEF9752-F3DE-4F4A-825B-A345645EA47E}" srcOrd="1" destOrd="0" presId="urn:microsoft.com/office/officeart/2005/8/layout/list1"/>
    <dgm:cxn modelId="{29FCA665-7F80-4929-9731-CE06F67B4788}" type="presParOf" srcId="{6C4E46C0-337F-4599-A33C-29B447859985}" destId="{A48B0292-F288-42C3-ACCA-80C6BB584A3C}" srcOrd="1" destOrd="0" presId="urn:microsoft.com/office/officeart/2005/8/layout/list1"/>
    <dgm:cxn modelId="{028875C8-C7F1-46BB-B7B0-A71CDB59EE43}" type="presParOf" srcId="{6C4E46C0-337F-4599-A33C-29B447859985}" destId="{5FF3BED7-ECF6-4102-B5A4-FF6CC593F65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005562-EBB5-4E16-8BD2-9AAA219A65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A36B8C-DFB9-4F47-B825-E45A0DD55534}">
      <dgm:prSet phldrT="[Text]" custT="1"/>
      <dgm:spPr/>
      <dgm:t>
        <a:bodyPr/>
        <a:lstStyle/>
        <a:p>
          <a:r>
            <a:rPr lang="en-US" sz="2400" dirty="0"/>
            <a:t>IPAC System entry for </a:t>
          </a:r>
          <a:r>
            <a:rPr lang="en-US" sz="2400" i="1" u="sng" dirty="0"/>
            <a:t>interest earned</a:t>
          </a:r>
        </a:p>
      </dgm:t>
    </dgm:pt>
    <dgm:pt modelId="{9F640EBC-5105-4573-B54A-A393787EAF78}" type="parTrans" cxnId="{E8DFEC88-AFE8-48E1-A02B-8ECB281C8589}">
      <dgm:prSet/>
      <dgm:spPr/>
      <dgm:t>
        <a:bodyPr/>
        <a:lstStyle/>
        <a:p>
          <a:endParaRPr lang="en-US"/>
        </a:p>
      </dgm:t>
    </dgm:pt>
    <dgm:pt modelId="{B529D754-9407-4D6F-A0ED-EC0FE710E0E9}" type="sibTrans" cxnId="{E8DFEC88-AFE8-48E1-A02B-8ECB281C8589}">
      <dgm:prSet/>
      <dgm:spPr/>
      <dgm:t>
        <a:bodyPr/>
        <a:lstStyle/>
        <a:p>
          <a:endParaRPr lang="en-US"/>
        </a:p>
      </dgm:t>
    </dgm:pt>
    <dgm:pt modelId="{9A42922D-6474-4DA0-A60D-D2B1E3C4E8A8}">
      <dgm:prSet phldrT="[Text]" custT="1"/>
      <dgm:spPr/>
      <dgm:t>
        <a:bodyPr/>
        <a:lstStyle/>
        <a:p>
          <a:r>
            <a:rPr lang="en-US" sz="2400" i="0" u="none" dirty="0"/>
            <a:t>Agency Locator Code (ALC) </a:t>
          </a:r>
          <a:r>
            <a:rPr lang="en-US" sz="2400" b="1" i="0" u="none" dirty="0"/>
            <a:t>= </a:t>
          </a:r>
          <a:r>
            <a:rPr lang="en-US" sz="2400" b="1" i="0" u="sng" dirty="0"/>
            <a:t>20120002</a:t>
          </a:r>
          <a:endParaRPr lang="en-US" sz="2400" i="0" u="none" dirty="0"/>
        </a:p>
      </dgm:t>
    </dgm:pt>
    <dgm:pt modelId="{419E186E-B557-4E5C-BF60-FC0652D71CF6}" type="parTrans" cxnId="{9564F990-CE79-4EBB-AADD-9D1896F83EA0}">
      <dgm:prSet/>
      <dgm:spPr/>
      <dgm:t>
        <a:bodyPr/>
        <a:lstStyle/>
        <a:p>
          <a:endParaRPr lang="en-US"/>
        </a:p>
      </dgm:t>
    </dgm:pt>
    <dgm:pt modelId="{B64C1ABE-E267-4A06-AF87-AF6B968829EC}" type="sibTrans" cxnId="{9564F990-CE79-4EBB-AADD-9D1896F83EA0}">
      <dgm:prSet/>
      <dgm:spPr/>
      <dgm:t>
        <a:bodyPr/>
        <a:lstStyle/>
        <a:p>
          <a:endParaRPr lang="en-US"/>
        </a:p>
      </dgm:t>
    </dgm:pt>
    <dgm:pt modelId="{14BF95AD-2E0B-4417-B7BD-2090B2BA74BC}">
      <dgm:prSet phldrT="[Text]" custT="1"/>
      <dgm:spPr/>
      <dgm:t>
        <a:bodyPr/>
        <a:lstStyle/>
        <a:p>
          <a:r>
            <a:rPr lang="en-US" sz="2400" i="0" u="none" dirty="0"/>
            <a:t>Sender TAS varies by account </a:t>
          </a:r>
        </a:p>
      </dgm:t>
    </dgm:pt>
    <dgm:pt modelId="{FF728821-F3FF-4317-A221-675D50B797AC}" type="parTrans" cxnId="{69EE8D39-DA19-4555-9595-8950A707A2D7}">
      <dgm:prSet/>
      <dgm:spPr/>
      <dgm:t>
        <a:bodyPr/>
        <a:lstStyle/>
        <a:p>
          <a:endParaRPr lang="en-US"/>
        </a:p>
      </dgm:t>
    </dgm:pt>
    <dgm:pt modelId="{526C6ECB-F962-461E-8E60-B9BBE9646E40}" type="sibTrans" cxnId="{69EE8D39-DA19-4555-9595-8950A707A2D7}">
      <dgm:prSet/>
      <dgm:spPr/>
      <dgm:t>
        <a:bodyPr/>
        <a:lstStyle/>
        <a:p>
          <a:endParaRPr lang="en-US"/>
        </a:p>
      </dgm:t>
    </dgm:pt>
    <dgm:pt modelId="{F3DF891B-600B-499A-94F6-E9A67BD90CBD}">
      <dgm:prSet phldrT="[Text]" custT="1"/>
      <dgm:spPr/>
      <dgm:t>
        <a:bodyPr/>
        <a:lstStyle/>
        <a:p>
          <a:r>
            <a:rPr lang="en-US" sz="2400" i="0" u="none" dirty="0"/>
            <a:t>Receiver TAS = </a:t>
          </a:r>
          <a:r>
            <a:rPr lang="en-US" sz="2400" b="1" i="0" u="sng" dirty="0"/>
            <a:t>020 X 1880 000</a:t>
          </a:r>
          <a:endParaRPr lang="en-US" sz="2400" i="0" u="none" dirty="0"/>
        </a:p>
      </dgm:t>
    </dgm:pt>
    <dgm:pt modelId="{F13B6B1A-BD01-49E9-8FF5-2AACE227D930}" type="parTrans" cxnId="{DB83AAE8-8593-4858-89DE-691AB25478FE}">
      <dgm:prSet/>
      <dgm:spPr/>
      <dgm:t>
        <a:bodyPr/>
        <a:lstStyle/>
        <a:p>
          <a:endParaRPr lang="en-US"/>
        </a:p>
      </dgm:t>
    </dgm:pt>
    <dgm:pt modelId="{560854BB-3890-45AC-98A2-A2BAF2909524}" type="sibTrans" cxnId="{DB83AAE8-8593-4858-89DE-691AB25478FE}">
      <dgm:prSet/>
      <dgm:spPr/>
      <dgm:t>
        <a:bodyPr/>
        <a:lstStyle/>
        <a:p>
          <a:endParaRPr lang="en-US"/>
        </a:p>
      </dgm:t>
    </dgm:pt>
    <dgm:pt modelId="{9C9340F3-2578-4106-A438-4F1A98B734BE}">
      <dgm:prSet phldrT="[Text]" custT="1"/>
      <dgm:spPr/>
      <dgm:t>
        <a:bodyPr/>
        <a:lstStyle/>
        <a:p>
          <a:r>
            <a:rPr lang="en-US" sz="2400" i="0" u="none" dirty="0"/>
            <a:t>Sender / Receiver Business Event Type Code (BETC) varies by transaction type (see below)</a:t>
          </a:r>
        </a:p>
      </dgm:t>
    </dgm:pt>
    <dgm:pt modelId="{3B3BA6A3-B363-4DA0-A499-397D739401E8}" type="parTrans" cxnId="{2A36E8A4-29DF-4B93-926A-B7DBDB1B79AF}">
      <dgm:prSet/>
      <dgm:spPr/>
      <dgm:t>
        <a:bodyPr/>
        <a:lstStyle/>
        <a:p>
          <a:endParaRPr lang="en-US"/>
        </a:p>
      </dgm:t>
    </dgm:pt>
    <dgm:pt modelId="{E53E629C-3400-4E91-AE23-D95EA7D31B25}" type="sibTrans" cxnId="{2A36E8A4-29DF-4B93-926A-B7DBDB1B79AF}">
      <dgm:prSet/>
      <dgm:spPr/>
      <dgm:t>
        <a:bodyPr/>
        <a:lstStyle/>
        <a:p>
          <a:endParaRPr lang="en-US"/>
        </a:p>
      </dgm:t>
    </dgm:pt>
    <dgm:pt modelId="{6C4E46C0-337F-4599-A33C-29B447859985}" type="pres">
      <dgm:prSet presAssocID="{6E005562-EBB5-4E16-8BD2-9AAA219A650C}" presName="linear" presStyleCnt="0">
        <dgm:presLayoutVars>
          <dgm:dir/>
          <dgm:animLvl val="lvl"/>
          <dgm:resizeHandles val="exact"/>
        </dgm:presLayoutVars>
      </dgm:prSet>
      <dgm:spPr/>
    </dgm:pt>
    <dgm:pt modelId="{B1325410-7C61-4AFE-A734-38E4B8B029D3}" type="pres">
      <dgm:prSet presAssocID="{D7A36B8C-DFB9-4F47-B825-E45A0DD55534}" presName="parentLin" presStyleCnt="0"/>
      <dgm:spPr/>
    </dgm:pt>
    <dgm:pt modelId="{0E5477DF-3672-4645-B682-FB03410F969E}" type="pres">
      <dgm:prSet presAssocID="{D7A36B8C-DFB9-4F47-B825-E45A0DD55534}" presName="parentLeftMargin" presStyleLbl="node1" presStyleIdx="0" presStyleCnt="1"/>
      <dgm:spPr/>
    </dgm:pt>
    <dgm:pt modelId="{6CEF9752-F3DE-4F4A-825B-A345645EA47E}" type="pres">
      <dgm:prSet presAssocID="{D7A36B8C-DFB9-4F47-B825-E45A0DD55534}" presName="parentText" presStyleLbl="node1" presStyleIdx="0" presStyleCnt="1" custScaleX="86815" custScaleY="43378" custLinFactNeighborX="25689" custLinFactNeighborY="-31006">
        <dgm:presLayoutVars>
          <dgm:chMax val="0"/>
          <dgm:bulletEnabled val="1"/>
        </dgm:presLayoutVars>
      </dgm:prSet>
      <dgm:spPr/>
    </dgm:pt>
    <dgm:pt modelId="{A48B0292-F288-42C3-ACCA-80C6BB584A3C}" type="pres">
      <dgm:prSet presAssocID="{D7A36B8C-DFB9-4F47-B825-E45A0DD55534}" presName="negativeSpace" presStyleCnt="0"/>
      <dgm:spPr/>
    </dgm:pt>
    <dgm:pt modelId="{5FF3BED7-ECF6-4102-B5A4-FF6CC593F659}" type="pres">
      <dgm:prSet presAssocID="{D7A36B8C-DFB9-4F47-B825-E45A0DD55534}" presName="childText" presStyleLbl="conFgAcc1" presStyleIdx="0" presStyleCnt="1" custScaleX="96994" custScaleY="70418" custLinFactNeighborX="-1094" custLinFactNeighborY="-2662">
        <dgm:presLayoutVars>
          <dgm:bulletEnabled val="1"/>
        </dgm:presLayoutVars>
      </dgm:prSet>
      <dgm:spPr/>
    </dgm:pt>
  </dgm:ptLst>
  <dgm:cxnLst>
    <dgm:cxn modelId="{962FC521-11F1-4CE2-9FD3-FFD540C24CDF}" type="presOf" srcId="{9C9340F3-2578-4106-A438-4F1A98B734BE}" destId="{5FF3BED7-ECF6-4102-B5A4-FF6CC593F659}" srcOrd="0" destOrd="3" presId="urn:microsoft.com/office/officeart/2005/8/layout/list1"/>
    <dgm:cxn modelId="{C4DAAD2D-75C4-4EDB-970F-FEDA9EA1BED2}" type="presOf" srcId="{F3DF891B-600B-499A-94F6-E9A67BD90CBD}" destId="{5FF3BED7-ECF6-4102-B5A4-FF6CC593F659}" srcOrd="0" destOrd="2" presId="urn:microsoft.com/office/officeart/2005/8/layout/list1"/>
    <dgm:cxn modelId="{69EE8D39-DA19-4555-9595-8950A707A2D7}" srcId="{D7A36B8C-DFB9-4F47-B825-E45A0DD55534}" destId="{14BF95AD-2E0B-4417-B7BD-2090B2BA74BC}" srcOrd="1" destOrd="0" parTransId="{FF728821-F3FF-4317-A221-675D50B797AC}" sibTransId="{526C6ECB-F962-461E-8E60-B9BBE9646E40}"/>
    <dgm:cxn modelId="{372FD96B-F49C-4F78-9E95-EC9F97B20004}" type="presOf" srcId="{9A42922D-6474-4DA0-A60D-D2B1E3C4E8A8}" destId="{5FF3BED7-ECF6-4102-B5A4-FF6CC593F659}" srcOrd="0" destOrd="0" presId="urn:microsoft.com/office/officeart/2005/8/layout/list1"/>
    <dgm:cxn modelId="{E5DFC382-473F-4123-9229-FA792C07075E}" type="presOf" srcId="{D7A36B8C-DFB9-4F47-B825-E45A0DD55534}" destId="{6CEF9752-F3DE-4F4A-825B-A345645EA47E}" srcOrd="1" destOrd="0" presId="urn:microsoft.com/office/officeart/2005/8/layout/list1"/>
    <dgm:cxn modelId="{E8DFEC88-AFE8-48E1-A02B-8ECB281C8589}" srcId="{6E005562-EBB5-4E16-8BD2-9AAA219A650C}" destId="{D7A36B8C-DFB9-4F47-B825-E45A0DD55534}" srcOrd="0" destOrd="0" parTransId="{9F640EBC-5105-4573-B54A-A393787EAF78}" sibTransId="{B529D754-9407-4D6F-A0ED-EC0FE710E0E9}"/>
    <dgm:cxn modelId="{9564F990-CE79-4EBB-AADD-9D1896F83EA0}" srcId="{D7A36B8C-DFB9-4F47-B825-E45A0DD55534}" destId="{9A42922D-6474-4DA0-A60D-D2B1E3C4E8A8}" srcOrd="0" destOrd="0" parTransId="{419E186E-B557-4E5C-BF60-FC0652D71CF6}" sibTransId="{B64C1ABE-E267-4A06-AF87-AF6B968829EC}"/>
    <dgm:cxn modelId="{2A36E8A4-29DF-4B93-926A-B7DBDB1B79AF}" srcId="{D7A36B8C-DFB9-4F47-B825-E45A0DD55534}" destId="{9C9340F3-2578-4106-A438-4F1A98B734BE}" srcOrd="3" destOrd="0" parTransId="{3B3BA6A3-B363-4DA0-A499-397D739401E8}" sibTransId="{E53E629C-3400-4E91-AE23-D95EA7D31B25}"/>
    <dgm:cxn modelId="{7CFFCAD9-F5BC-47B4-8229-4F28F4866AF5}" type="presOf" srcId="{14BF95AD-2E0B-4417-B7BD-2090B2BA74BC}" destId="{5FF3BED7-ECF6-4102-B5A4-FF6CC593F659}" srcOrd="0" destOrd="1" presId="urn:microsoft.com/office/officeart/2005/8/layout/list1"/>
    <dgm:cxn modelId="{DB83AAE8-8593-4858-89DE-691AB25478FE}" srcId="{D7A36B8C-DFB9-4F47-B825-E45A0DD55534}" destId="{F3DF891B-600B-499A-94F6-E9A67BD90CBD}" srcOrd="2" destOrd="0" parTransId="{F13B6B1A-BD01-49E9-8FF5-2AACE227D930}" sibTransId="{560854BB-3890-45AC-98A2-A2BAF2909524}"/>
    <dgm:cxn modelId="{5BC697EF-69B9-494F-8C8C-F0853C24E588}" type="presOf" srcId="{6E005562-EBB5-4E16-8BD2-9AAA219A650C}" destId="{6C4E46C0-337F-4599-A33C-29B447859985}" srcOrd="0" destOrd="0" presId="urn:microsoft.com/office/officeart/2005/8/layout/list1"/>
    <dgm:cxn modelId="{D1FC4EF4-2877-455C-8134-5F35E458D8F6}" type="presOf" srcId="{D7A36B8C-DFB9-4F47-B825-E45A0DD55534}" destId="{0E5477DF-3672-4645-B682-FB03410F969E}" srcOrd="0" destOrd="0" presId="urn:microsoft.com/office/officeart/2005/8/layout/list1"/>
    <dgm:cxn modelId="{96DA31F6-B4C1-4A40-9BF1-C9823386C424}" type="presParOf" srcId="{6C4E46C0-337F-4599-A33C-29B447859985}" destId="{B1325410-7C61-4AFE-A734-38E4B8B029D3}" srcOrd="0" destOrd="0" presId="urn:microsoft.com/office/officeart/2005/8/layout/list1"/>
    <dgm:cxn modelId="{198F08EB-91C9-46CF-819B-3565E71007A8}" type="presParOf" srcId="{B1325410-7C61-4AFE-A734-38E4B8B029D3}" destId="{0E5477DF-3672-4645-B682-FB03410F969E}" srcOrd="0" destOrd="0" presId="urn:microsoft.com/office/officeart/2005/8/layout/list1"/>
    <dgm:cxn modelId="{1DFBED72-70D9-46A9-9979-9A1687584C97}" type="presParOf" srcId="{B1325410-7C61-4AFE-A734-38E4B8B029D3}" destId="{6CEF9752-F3DE-4F4A-825B-A345645EA47E}" srcOrd="1" destOrd="0" presId="urn:microsoft.com/office/officeart/2005/8/layout/list1"/>
    <dgm:cxn modelId="{29FCA665-7F80-4929-9731-CE06F67B4788}" type="presParOf" srcId="{6C4E46C0-337F-4599-A33C-29B447859985}" destId="{A48B0292-F288-42C3-ACCA-80C6BB584A3C}" srcOrd="1" destOrd="0" presId="urn:microsoft.com/office/officeart/2005/8/layout/list1"/>
    <dgm:cxn modelId="{028875C8-C7F1-46BB-B7B0-A71CDB59EE43}" type="presParOf" srcId="{6C4E46C0-337F-4599-A33C-29B447859985}" destId="{5FF3BED7-ECF6-4102-B5A4-FF6CC593F65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005562-EBB5-4E16-8BD2-9AAA219A65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A36B8C-DFB9-4F47-B825-E45A0DD55534}">
      <dgm:prSet phldrT="[Text]" custT="1"/>
      <dgm:spPr/>
      <dgm:t>
        <a:bodyPr/>
        <a:lstStyle/>
        <a:p>
          <a:r>
            <a:rPr lang="en-US" sz="2400" i="0" u="none" dirty="0"/>
            <a:t>Interest Transaction Reminders</a:t>
          </a:r>
        </a:p>
      </dgm:t>
    </dgm:pt>
    <dgm:pt modelId="{9F640EBC-5105-4573-B54A-A393787EAF78}" type="parTrans" cxnId="{E8DFEC88-AFE8-48E1-A02B-8ECB281C8589}">
      <dgm:prSet/>
      <dgm:spPr/>
      <dgm:t>
        <a:bodyPr/>
        <a:lstStyle/>
        <a:p>
          <a:endParaRPr lang="en-US"/>
        </a:p>
      </dgm:t>
    </dgm:pt>
    <dgm:pt modelId="{B529D754-9407-4D6F-A0ED-EC0FE710E0E9}" type="sibTrans" cxnId="{E8DFEC88-AFE8-48E1-A02B-8ECB281C8589}">
      <dgm:prSet/>
      <dgm:spPr/>
      <dgm:t>
        <a:bodyPr/>
        <a:lstStyle/>
        <a:p>
          <a:endParaRPr lang="en-US"/>
        </a:p>
      </dgm:t>
    </dgm:pt>
    <dgm:pt modelId="{9A42922D-6474-4DA0-A60D-D2B1E3C4E8A8}">
      <dgm:prSet phldrT="[Text]" custT="1"/>
      <dgm:spPr/>
      <dgm:t>
        <a:bodyPr/>
        <a:lstStyle/>
        <a:p>
          <a:r>
            <a:rPr lang="en-US" sz="2400" b="1" i="0" u="sng" dirty="0"/>
            <a:t>DO NOT</a:t>
          </a:r>
          <a:r>
            <a:rPr lang="en-US" sz="2400" b="0" i="0" u="none" dirty="0"/>
            <a:t> net Interest Costs and Interest Earnings</a:t>
          </a:r>
          <a:endParaRPr lang="en-US" sz="2400" b="1" i="0" u="sng" dirty="0"/>
        </a:p>
      </dgm:t>
    </dgm:pt>
    <dgm:pt modelId="{419E186E-B557-4E5C-BF60-FC0652D71CF6}" type="parTrans" cxnId="{9564F990-CE79-4EBB-AADD-9D1896F83EA0}">
      <dgm:prSet/>
      <dgm:spPr/>
      <dgm:t>
        <a:bodyPr/>
        <a:lstStyle/>
        <a:p>
          <a:endParaRPr lang="en-US"/>
        </a:p>
      </dgm:t>
    </dgm:pt>
    <dgm:pt modelId="{B64C1ABE-E267-4A06-AF87-AF6B968829EC}" type="sibTrans" cxnId="{9564F990-CE79-4EBB-AADD-9D1896F83EA0}">
      <dgm:prSet/>
      <dgm:spPr/>
      <dgm:t>
        <a:bodyPr/>
        <a:lstStyle/>
        <a:p>
          <a:endParaRPr lang="en-US"/>
        </a:p>
      </dgm:t>
    </dgm:pt>
    <dgm:pt modelId="{14BF95AD-2E0B-4417-B7BD-2090B2BA74BC}">
      <dgm:prSet phldrT="[Text]" custT="1"/>
      <dgm:spPr/>
      <dgm:t>
        <a:bodyPr/>
        <a:lstStyle/>
        <a:p>
          <a:r>
            <a:rPr lang="en-US" sz="2400" i="0" u="sng" dirty="0">
              <a:solidFill>
                <a:srgbClr val="FF0000"/>
              </a:solidFill>
            </a:rPr>
            <a:t>Certification Statement</a:t>
          </a:r>
          <a:r>
            <a:rPr lang="en-US" sz="2400" i="0" u="none" dirty="0">
              <a:solidFill>
                <a:schemeClr val="tx1"/>
              </a:solidFill>
            </a:rPr>
            <a:t> on Interest Earnings IPAC</a:t>
          </a:r>
          <a:endParaRPr lang="en-US" sz="2400" i="0" u="none" dirty="0"/>
        </a:p>
      </dgm:t>
    </dgm:pt>
    <dgm:pt modelId="{FF728821-F3FF-4317-A221-675D50B797AC}" type="parTrans" cxnId="{69EE8D39-DA19-4555-9595-8950A707A2D7}">
      <dgm:prSet/>
      <dgm:spPr/>
      <dgm:t>
        <a:bodyPr/>
        <a:lstStyle/>
        <a:p>
          <a:endParaRPr lang="en-US"/>
        </a:p>
      </dgm:t>
    </dgm:pt>
    <dgm:pt modelId="{526C6ECB-F962-461E-8E60-B9BBE9646E40}" type="sibTrans" cxnId="{69EE8D39-DA19-4555-9595-8950A707A2D7}">
      <dgm:prSet/>
      <dgm:spPr/>
      <dgm:t>
        <a:bodyPr/>
        <a:lstStyle/>
        <a:p>
          <a:endParaRPr lang="en-US"/>
        </a:p>
      </dgm:t>
    </dgm:pt>
    <dgm:pt modelId="{F3DF891B-600B-499A-94F6-E9A67BD90CBD}">
      <dgm:prSet phldrT="[Text]" custT="1"/>
      <dgm:spPr/>
      <dgm:t>
        <a:bodyPr/>
        <a:lstStyle/>
        <a:p>
          <a:r>
            <a:rPr lang="en-US" sz="2400" i="0" u="none" dirty="0"/>
            <a:t>IPAC System: </a:t>
          </a:r>
          <a:r>
            <a:rPr lang="en-US" sz="2400" b="1" i="0" u="none" dirty="0"/>
            <a:t>Hard Cutoff at 11:59pm ET on 09/30</a:t>
          </a:r>
          <a:endParaRPr lang="en-US" sz="2400" i="0" u="none" dirty="0"/>
        </a:p>
      </dgm:t>
    </dgm:pt>
    <dgm:pt modelId="{F13B6B1A-BD01-49E9-8FF5-2AACE227D930}" type="parTrans" cxnId="{DB83AAE8-8593-4858-89DE-691AB25478FE}">
      <dgm:prSet/>
      <dgm:spPr/>
      <dgm:t>
        <a:bodyPr/>
        <a:lstStyle/>
        <a:p>
          <a:endParaRPr lang="en-US"/>
        </a:p>
      </dgm:t>
    </dgm:pt>
    <dgm:pt modelId="{560854BB-3890-45AC-98A2-A2BAF2909524}" type="sibTrans" cxnId="{DB83AAE8-8593-4858-89DE-691AB25478FE}">
      <dgm:prSet/>
      <dgm:spPr/>
      <dgm:t>
        <a:bodyPr/>
        <a:lstStyle/>
        <a:p>
          <a:endParaRPr lang="en-US"/>
        </a:p>
      </dgm:t>
    </dgm:pt>
    <dgm:pt modelId="{6C4E46C0-337F-4599-A33C-29B447859985}" type="pres">
      <dgm:prSet presAssocID="{6E005562-EBB5-4E16-8BD2-9AAA219A650C}" presName="linear" presStyleCnt="0">
        <dgm:presLayoutVars>
          <dgm:dir/>
          <dgm:animLvl val="lvl"/>
          <dgm:resizeHandles val="exact"/>
        </dgm:presLayoutVars>
      </dgm:prSet>
      <dgm:spPr/>
    </dgm:pt>
    <dgm:pt modelId="{B1325410-7C61-4AFE-A734-38E4B8B029D3}" type="pres">
      <dgm:prSet presAssocID="{D7A36B8C-DFB9-4F47-B825-E45A0DD55534}" presName="parentLin" presStyleCnt="0"/>
      <dgm:spPr/>
    </dgm:pt>
    <dgm:pt modelId="{0E5477DF-3672-4645-B682-FB03410F969E}" type="pres">
      <dgm:prSet presAssocID="{D7A36B8C-DFB9-4F47-B825-E45A0DD55534}" presName="parentLeftMargin" presStyleLbl="node1" presStyleIdx="0" presStyleCnt="1"/>
      <dgm:spPr/>
    </dgm:pt>
    <dgm:pt modelId="{6CEF9752-F3DE-4F4A-825B-A345645EA47E}" type="pres">
      <dgm:prSet presAssocID="{D7A36B8C-DFB9-4F47-B825-E45A0DD55534}" presName="parentText" presStyleLbl="node1" presStyleIdx="0" presStyleCnt="1" custScaleX="86815" custScaleY="43378" custLinFactNeighborX="25689" custLinFactNeighborY="-31006">
        <dgm:presLayoutVars>
          <dgm:chMax val="0"/>
          <dgm:bulletEnabled val="1"/>
        </dgm:presLayoutVars>
      </dgm:prSet>
      <dgm:spPr/>
    </dgm:pt>
    <dgm:pt modelId="{A48B0292-F288-42C3-ACCA-80C6BB584A3C}" type="pres">
      <dgm:prSet presAssocID="{D7A36B8C-DFB9-4F47-B825-E45A0DD55534}" presName="negativeSpace" presStyleCnt="0"/>
      <dgm:spPr/>
    </dgm:pt>
    <dgm:pt modelId="{5FF3BED7-ECF6-4102-B5A4-FF6CC593F659}" type="pres">
      <dgm:prSet presAssocID="{D7A36B8C-DFB9-4F47-B825-E45A0DD55534}" presName="childText" presStyleLbl="conFgAcc1" presStyleIdx="0" presStyleCnt="1" custScaleX="96994" custScaleY="70418" custLinFactNeighborX="-1094" custLinFactNeighborY="-2662">
        <dgm:presLayoutVars>
          <dgm:bulletEnabled val="1"/>
        </dgm:presLayoutVars>
      </dgm:prSet>
      <dgm:spPr/>
    </dgm:pt>
  </dgm:ptLst>
  <dgm:cxnLst>
    <dgm:cxn modelId="{C4DAAD2D-75C4-4EDB-970F-FEDA9EA1BED2}" type="presOf" srcId="{F3DF891B-600B-499A-94F6-E9A67BD90CBD}" destId="{5FF3BED7-ECF6-4102-B5A4-FF6CC593F659}" srcOrd="0" destOrd="2" presId="urn:microsoft.com/office/officeart/2005/8/layout/list1"/>
    <dgm:cxn modelId="{69EE8D39-DA19-4555-9595-8950A707A2D7}" srcId="{D7A36B8C-DFB9-4F47-B825-E45A0DD55534}" destId="{14BF95AD-2E0B-4417-B7BD-2090B2BA74BC}" srcOrd="1" destOrd="0" parTransId="{FF728821-F3FF-4317-A221-675D50B797AC}" sibTransId="{526C6ECB-F962-461E-8E60-B9BBE9646E40}"/>
    <dgm:cxn modelId="{372FD96B-F49C-4F78-9E95-EC9F97B20004}" type="presOf" srcId="{9A42922D-6474-4DA0-A60D-D2B1E3C4E8A8}" destId="{5FF3BED7-ECF6-4102-B5A4-FF6CC593F659}" srcOrd="0" destOrd="0" presId="urn:microsoft.com/office/officeart/2005/8/layout/list1"/>
    <dgm:cxn modelId="{E5DFC382-473F-4123-9229-FA792C07075E}" type="presOf" srcId="{D7A36B8C-DFB9-4F47-B825-E45A0DD55534}" destId="{6CEF9752-F3DE-4F4A-825B-A345645EA47E}" srcOrd="1" destOrd="0" presId="urn:microsoft.com/office/officeart/2005/8/layout/list1"/>
    <dgm:cxn modelId="{E8DFEC88-AFE8-48E1-A02B-8ECB281C8589}" srcId="{6E005562-EBB5-4E16-8BD2-9AAA219A650C}" destId="{D7A36B8C-DFB9-4F47-B825-E45A0DD55534}" srcOrd="0" destOrd="0" parTransId="{9F640EBC-5105-4573-B54A-A393787EAF78}" sibTransId="{B529D754-9407-4D6F-A0ED-EC0FE710E0E9}"/>
    <dgm:cxn modelId="{9564F990-CE79-4EBB-AADD-9D1896F83EA0}" srcId="{D7A36B8C-DFB9-4F47-B825-E45A0DD55534}" destId="{9A42922D-6474-4DA0-A60D-D2B1E3C4E8A8}" srcOrd="0" destOrd="0" parTransId="{419E186E-B557-4E5C-BF60-FC0652D71CF6}" sibTransId="{B64C1ABE-E267-4A06-AF87-AF6B968829EC}"/>
    <dgm:cxn modelId="{7CFFCAD9-F5BC-47B4-8229-4F28F4866AF5}" type="presOf" srcId="{14BF95AD-2E0B-4417-B7BD-2090B2BA74BC}" destId="{5FF3BED7-ECF6-4102-B5A4-FF6CC593F659}" srcOrd="0" destOrd="1" presId="urn:microsoft.com/office/officeart/2005/8/layout/list1"/>
    <dgm:cxn modelId="{DB83AAE8-8593-4858-89DE-691AB25478FE}" srcId="{D7A36B8C-DFB9-4F47-B825-E45A0DD55534}" destId="{F3DF891B-600B-499A-94F6-E9A67BD90CBD}" srcOrd="2" destOrd="0" parTransId="{F13B6B1A-BD01-49E9-8FF5-2AACE227D930}" sibTransId="{560854BB-3890-45AC-98A2-A2BAF2909524}"/>
    <dgm:cxn modelId="{5BC697EF-69B9-494F-8C8C-F0853C24E588}" type="presOf" srcId="{6E005562-EBB5-4E16-8BD2-9AAA219A650C}" destId="{6C4E46C0-337F-4599-A33C-29B447859985}" srcOrd="0" destOrd="0" presId="urn:microsoft.com/office/officeart/2005/8/layout/list1"/>
    <dgm:cxn modelId="{D1FC4EF4-2877-455C-8134-5F35E458D8F6}" type="presOf" srcId="{D7A36B8C-DFB9-4F47-B825-E45A0DD55534}" destId="{0E5477DF-3672-4645-B682-FB03410F969E}" srcOrd="0" destOrd="0" presId="urn:microsoft.com/office/officeart/2005/8/layout/list1"/>
    <dgm:cxn modelId="{96DA31F6-B4C1-4A40-9BF1-C9823386C424}" type="presParOf" srcId="{6C4E46C0-337F-4599-A33C-29B447859985}" destId="{B1325410-7C61-4AFE-A734-38E4B8B029D3}" srcOrd="0" destOrd="0" presId="urn:microsoft.com/office/officeart/2005/8/layout/list1"/>
    <dgm:cxn modelId="{198F08EB-91C9-46CF-819B-3565E71007A8}" type="presParOf" srcId="{B1325410-7C61-4AFE-A734-38E4B8B029D3}" destId="{0E5477DF-3672-4645-B682-FB03410F969E}" srcOrd="0" destOrd="0" presId="urn:microsoft.com/office/officeart/2005/8/layout/list1"/>
    <dgm:cxn modelId="{1DFBED72-70D9-46A9-9979-9A1687584C97}" type="presParOf" srcId="{B1325410-7C61-4AFE-A734-38E4B8B029D3}" destId="{6CEF9752-F3DE-4F4A-825B-A345645EA47E}" srcOrd="1" destOrd="0" presId="urn:microsoft.com/office/officeart/2005/8/layout/list1"/>
    <dgm:cxn modelId="{29FCA665-7F80-4929-9731-CE06F67B4788}" type="presParOf" srcId="{6C4E46C0-337F-4599-A33C-29B447859985}" destId="{A48B0292-F288-42C3-ACCA-80C6BB584A3C}" srcOrd="1" destOrd="0" presId="urn:microsoft.com/office/officeart/2005/8/layout/list1"/>
    <dgm:cxn modelId="{028875C8-C7F1-46BB-B7B0-A71CDB59EE43}" type="presParOf" srcId="{6C4E46C0-337F-4599-A33C-29B447859985}" destId="{5FF3BED7-ECF6-4102-B5A4-FF6CC593F65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F2F48AE-D881-4E0E-99B2-86ECDD02C42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E5499BA-E957-40C7-A9C4-DA6AD06D1533}">
      <dgm:prSet phldrT="[Text]" custT="1"/>
      <dgm:spPr/>
      <dgm:t>
        <a:bodyPr/>
        <a:lstStyle/>
        <a:p>
          <a:pPr>
            <a:buFont typeface="Wingdings" panose="05000000000000000000" pitchFamily="2" charset="2"/>
            <a:buChar char=""/>
          </a:pPr>
          <a:r>
            <a:rPr lang="en-US" sz="2200" dirty="0"/>
            <a:t>Submit interest transactions via the IPAC system after receiving confirmation that Treasury has verified the CSC</a:t>
          </a:r>
        </a:p>
      </dgm:t>
    </dgm:pt>
    <dgm:pt modelId="{679B2594-33AD-41D1-A2DA-E66F825D7AF3}" type="parTrans" cxnId="{BC4882C0-29CE-4840-ACE2-67B2372CEE20}">
      <dgm:prSet/>
      <dgm:spPr/>
      <dgm:t>
        <a:bodyPr/>
        <a:lstStyle/>
        <a:p>
          <a:endParaRPr lang="en-US"/>
        </a:p>
      </dgm:t>
    </dgm:pt>
    <dgm:pt modelId="{86E3A9F1-39BD-49B6-8E55-474E787353B6}" type="sibTrans" cxnId="{BC4882C0-29CE-4840-ACE2-67B2372CEE20}">
      <dgm:prSet/>
      <dgm:spPr/>
      <dgm:t>
        <a:bodyPr/>
        <a:lstStyle/>
        <a:p>
          <a:endParaRPr lang="en-US"/>
        </a:p>
      </dgm:t>
    </dgm:pt>
    <dgm:pt modelId="{65098D8C-41E3-42A6-8025-6EF404741230}">
      <dgm:prSet phldrT="[Text]" custT="1"/>
      <dgm:spPr/>
      <dgm:t>
        <a:bodyPr/>
        <a:lstStyle/>
        <a:p>
          <a:pPr>
            <a:buFont typeface="Wingdings" panose="05000000000000000000" pitchFamily="2" charset="2"/>
            <a:buChar char=""/>
          </a:pPr>
          <a:r>
            <a:rPr lang="en-US" sz="2200" dirty="0"/>
            <a:t>Verify the amounts transacted on the IPAC equal the Interest Amounts confirmed in the CSCs</a:t>
          </a:r>
        </a:p>
      </dgm:t>
    </dgm:pt>
    <dgm:pt modelId="{80D568D0-80B7-4D28-AC21-C4ECEA953193}" type="parTrans" cxnId="{0C926B27-6969-42E9-BD56-13384FC94F89}">
      <dgm:prSet/>
      <dgm:spPr/>
      <dgm:t>
        <a:bodyPr/>
        <a:lstStyle/>
        <a:p>
          <a:endParaRPr lang="en-US"/>
        </a:p>
      </dgm:t>
    </dgm:pt>
    <dgm:pt modelId="{C5040A44-2F2F-4182-89CB-F8EE2116B584}" type="sibTrans" cxnId="{0C926B27-6969-42E9-BD56-13384FC94F89}">
      <dgm:prSet/>
      <dgm:spPr/>
      <dgm:t>
        <a:bodyPr/>
        <a:lstStyle/>
        <a:p>
          <a:endParaRPr lang="en-US"/>
        </a:p>
      </dgm:t>
    </dgm:pt>
    <dgm:pt modelId="{CE83541D-C84E-4DAA-8468-6C379C62F76E}">
      <dgm:prSet phldrT="[Text]" custT="1"/>
      <dgm:spPr/>
      <dgm:t>
        <a:bodyPr/>
        <a:lstStyle/>
        <a:p>
          <a:pPr>
            <a:buFont typeface="Wingdings" panose="05000000000000000000" pitchFamily="2" charset="2"/>
            <a:buChar char=""/>
          </a:pPr>
          <a:r>
            <a:rPr lang="en-US" sz="2200" dirty="0"/>
            <a:t>The agency representative that submitted the CSC will be notified via email after verification has been completed</a:t>
          </a:r>
        </a:p>
      </dgm:t>
    </dgm:pt>
    <dgm:pt modelId="{0A704DCB-6BE2-4644-B033-94E07704723C}" type="parTrans" cxnId="{A84C4891-645E-46FC-A027-A578B68FE5E7}">
      <dgm:prSet/>
      <dgm:spPr/>
      <dgm:t>
        <a:bodyPr/>
        <a:lstStyle/>
        <a:p>
          <a:endParaRPr lang="en-US"/>
        </a:p>
      </dgm:t>
    </dgm:pt>
    <dgm:pt modelId="{B2C3815B-FEF7-4FC8-8D07-C62FB1238AE9}" type="sibTrans" cxnId="{A84C4891-645E-46FC-A027-A578B68FE5E7}">
      <dgm:prSet/>
      <dgm:spPr/>
      <dgm:t>
        <a:bodyPr/>
        <a:lstStyle/>
        <a:p>
          <a:endParaRPr lang="en-US"/>
        </a:p>
      </dgm:t>
    </dgm:pt>
    <dgm:pt modelId="{5050098D-81D6-469F-9419-B4C9162E3F76}">
      <dgm:prSet phldrT="[Text]" custT="1"/>
      <dgm:spPr/>
      <dgm:t>
        <a:bodyPr/>
        <a:lstStyle/>
        <a:p>
          <a:pPr>
            <a:buFont typeface="Wingdings" panose="05000000000000000000" pitchFamily="2" charset="2"/>
            <a:buChar char=""/>
          </a:pPr>
          <a:r>
            <a:rPr lang="en-US" sz="2200" dirty="0"/>
            <a:t>Interest transactions can be entered any time </a:t>
          </a:r>
          <a:r>
            <a:rPr lang="en-US" sz="2200" b="1" i="1" u="sng" dirty="0"/>
            <a:t>after</a:t>
          </a:r>
          <a:r>
            <a:rPr lang="en-US" sz="2200" dirty="0"/>
            <a:t> CSC verification email is received</a:t>
          </a:r>
        </a:p>
      </dgm:t>
    </dgm:pt>
    <dgm:pt modelId="{6BB7BC5D-B1F5-48B0-9F0C-CA3632251948}" type="parTrans" cxnId="{DB556447-816E-4910-87E7-B30212CEE1AC}">
      <dgm:prSet/>
      <dgm:spPr/>
      <dgm:t>
        <a:bodyPr/>
        <a:lstStyle/>
        <a:p>
          <a:endParaRPr lang="en-US"/>
        </a:p>
      </dgm:t>
    </dgm:pt>
    <dgm:pt modelId="{AE610099-9708-402A-BE66-5FC1B18D6B45}" type="sibTrans" cxnId="{DB556447-816E-4910-87E7-B30212CEE1AC}">
      <dgm:prSet/>
      <dgm:spPr/>
      <dgm:t>
        <a:bodyPr/>
        <a:lstStyle/>
        <a:p>
          <a:endParaRPr lang="en-US"/>
        </a:p>
      </dgm:t>
    </dgm:pt>
    <dgm:pt modelId="{E5ADE0DE-AD51-4324-BBFA-FA599AE20CDC}">
      <dgm:prSet phldrT="[Text]" custT="1"/>
      <dgm:spPr/>
      <dgm:t>
        <a:bodyPr/>
        <a:lstStyle/>
        <a:p>
          <a:pPr>
            <a:buFont typeface="Wingdings" panose="05000000000000000000" pitchFamily="2" charset="2"/>
            <a:buChar char=""/>
          </a:pPr>
          <a:r>
            <a:rPr lang="en-US" sz="2200" dirty="0"/>
            <a:t>Submit one transaction per TAS for each interest transaction for all cohorts and sub-cohorts – one payment and one collection</a:t>
          </a:r>
        </a:p>
      </dgm:t>
    </dgm:pt>
    <dgm:pt modelId="{C353722B-57BE-4753-88BE-A4D13DED1B40}" type="parTrans" cxnId="{A777CDFF-3038-475D-8388-5EF3841DE0C9}">
      <dgm:prSet/>
      <dgm:spPr/>
      <dgm:t>
        <a:bodyPr/>
        <a:lstStyle/>
        <a:p>
          <a:endParaRPr lang="en-US"/>
        </a:p>
      </dgm:t>
    </dgm:pt>
    <dgm:pt modelId="{C6390FF4-5CA3-44CC-BFB2-A4A12026E4F5}" type="sibTrans" cxnId="{A777CDFF-3038-475D-8388-5EF3841DE0C9}">
      <dgm:prSet/>
      <dgm:spPr/>
      <dgm:t>
        <a:bodyPr/>
        <a:lstStyle/>
        <a:p>
          <a:endParaRPr lang="en-US"/>
        </a:p>
      </dgm:t>
    </dgm:pt>
    <dgm:pt modelId="{E9212BC3-D586-4D85-A5BD-30A9890ED073}">
      <dgm:prSet phldrT="[Text]" custT="1"/>
      <dgm:spPr/>
      <dgm:t>
        <a:bodyPr/>
        <a:lstStyle/>
        <a:p>
          <a:pPr>
            <a:buFont typeface="Wingdings" panose="05000000000000000000" pitchFamily="2" charset="2"/>
            <a:buChar char=""/>
          </a:pPr>
          <a:r>
            <a:rPr lang="en-US" sz="2200" u="sng" dirty="0"/>
            <a:t>Do not</a:t>
          </a:r>
          <a:r>
            <a:rPr lang="en-US" sz="2200" dirty="0"/>
            <a:t> net interest owed with interest earned</a:t>
          </a:r>
        </a:p>
      </dgm:t>
    </dgm:pt>
    <dgm:pt modelId="{78909AD7-286A-4FA2-BB92-A41341E61BE8}" type="parTrans" cxnId="{D30A7C3D-03AE-4418-BDDF-75C137987841}">
      <dgm:prSet/>
      <dgm:spPr/>
      <dgm:t>
        <a:bodyPr/>
        <a:lstStyle/>
        <a:p>
          <a:endParaRPr lang="en-US"/>
        </a:p>
      </dgm:t>
    </dgm:pt>
    <dgm:pt modelId="{34F8F0D6-579F-4467-935F-EF888A3123CF}" type="sibTrans" cxnId="{D30A7C3D-03AE-4418-BDDF-75C137987841}">
      <dgm:prSet/>
      <dgm:spPr/>
      <dgm:t>
        <a:bodyPr/>
        <a:lstStyle/>
        <a:p>
          <a:endParaRPr lang="en-US"/>
        </a:p>
      </dgm:t>
    </dgm:pt>
    <dgm:pt modelId="{19FC6DCC-9121-4097-ACBF-A2A50D63E6C4}">
      <dgm:prSet phldrT="[Text]" custT="1"/>
      <dgm:spPr/>
      <dgm:t>
        <a:bodyPr/>
        <a:lstStyle/>
        <a:p>
          <a:pPr>
            <a:buFont typeface="Wingdings" panose="05000000000000000000" pitchFamily="2" charset="2"/>
            <a:buChar char=""/>
          </a:pPr>
          <a:r>
            <a:rPr lang="en-US" sz="2000" dirty="0"/>
            <a:t>Submit interest transactions in the IPAC system no later than        3:00 pm ET on Tuesday, September 30th</a:t>
          </a:r>
        </a:p>
      </dgm:t>
    </dgm:pt>
    <dgm:pt modelId="{63ECF74D-39C6-46CD-A4F5-5428DFBEEF97}" type="parTrans" cxnId="{6E874696-D676-4577-B4A4-C6E507AD462B}">
      <dgm:prSet/>
      <dgm:spPr/>
      <dgm:t>
        <a:bodyPr/>
        <a:lstStyle/>
        <a:p>
          <a:endParaRPr lang="en-US"/>
        </a:p>
      </dgm:t>
    </dgm:pt>
    <dgm:pt modelId="{486C7D7D-5C80-495E-B420-91CF6A9024BF}" type="sibTrans" cxnId="{6E874696-D676-4577-B4A4-C6E507AD462B}">
      <dgm:prSet/>
      <dgm:spPr/>
      <dgm:t>
        <a:bodyPr/>
        <a:lstStyle/>
        <a:p>
          <a:endParaRPr lang="en-US"/>
        </a:p>
      </dgm:t>
    </dgm:pt>
    <dgm:pt modelId="{931B786A-3A70-4451-A67C-5FC663C7D799}" type="pres">
      <dgm:prSet presAssocID="{1F2F48AE-D881-4E0E-99B2-86ECDD02C42B}" presName="linear" presStyleCnt="0">
        <dgm:presLayoutVars>
          <dgm:dir/>
          <dgm:animLvl val="lvl"/>
          <dgm:resizeHandles val="exact"/>
        </dgm:presLayoutVars>
      </dgm:prSet>
      <dgm:spPr/>
    </dgm:pt>
    <dgm:pt modelId="{42896BD6-025A-4B87-8227-67B19995AD57}" type="pres">
      <dgm:prSet presAssocID="{2E5499BA-E957-40C7-A9C4-DA6AD06D1533}" presName="parentLin" presStyleCnt="0"/>
      <dgm:spPr/>
    </dgm:pt>
    <dgm:pt modelId="{A13376C6-6FFF-441C-8705-DAF64C8E4C87}" type="pres">
      <dgm:prSet presAssocID="{2E5499BA-E957-40C7-A9C4-DA6AD06D1533}" presName="parentLeftMargin" presStyleLbl="node1" presStyleIdx="0" presStyleCnt="2"/>
      <dgm:spPr/>
    </dgm:pt>
    <dgm:pt modelId="{18B2D800-84FF-469B-9EDC-EBB42CFFF9F8}" type="pres">
      <dgm:prSet presAssocID="{2E5499BA-E957-40C7-A9C4-DA6AD06D1533}" presName="parentText" presStyleLbl="node1" presStyleIdx="0" presStyleCnt="2" custScaleY="523206">
        <dgm:presLayoutVars>
          <dgm:chMax val="0"/>
          <dgm:bulletEnabled val="1"/>
        </dgm:presLayoutVars>
      </dgm:prSet>
      <dgm:spPr/>
    </dgm:pt>
    <dgm:pt modelId="{D1D46F70-27A3-49F1-BC17-4879931E8E20}" type="pres">
      <dgm:prSet presAssocID="{2E5499BA-E957-40C7-A9C4-DA6AD06D1533}" presName="negativeSpace" presStyleCnt="0"/>
      <dgm:spPr/>
    </dgm:pt>
    <dgm:pt modelId="{7A1D1C7A-1F10-4CB6-903C-EC800A713D65}" type="pres">
      <dgm:prSet presAssocID="{2E5499BA-E957-40C7-A9C4-DA6AD06D1533}" presName="childText" presStyleLbl="conFgAcc1" presStyleIdx="0" presStyleCnt="2">
        <dgm:presLayoutVars>
          <dgm:bulletEnabled val="1"/>
        </dgm:presLayoutVars>
      </dgm:prSet>
      <dgm:spPr/>
    </dgm:pt>
    <dgm:pt modelId="{93744124-E131-493D-8C99-E13C1E353F19}" type="pres">
      <dgm:prSet presAssocID="{86E3A9F1-39BD-49B6-8E55-474E787353B6}" presName="spaceBetweenRectangles" presStyleCnt="0"/>
      <dgm:spPr/>
    </dgm:pt>
    <dgm:pt modelId="{091E479A-1C9F-48C6-9B16-89166C699ED2}" type="pres">
      <dgm:prSet presAssocID="{65098D8C-41E3-42A6-8025-6EF404741230}" presName="parentLin" presStyleCnt="0"/>
      <dgm:spPr/>
    </dgm:pt>
    <dgm:pt modelId="{BFEF196D-4ABB-4147-9EBD-1E01B487EBD4}" type="pres">
      <dgm:prSet presAssocID="{65098D8C-41E3-42A6-8025-6EF404741230}" presName="parentLeftMargin" presStyleLbl="node1" presStyleIdx="0" presStyleCnt="2"/>
      <dgm:spPr/>
    </dgm:pt>
    <dgm:pt modelId="{E85B4A33-16DB-48B5-8F4D-42DF56217479}" type="pres">
      <dgm:prSet presAssocID="{65098D8C-41E3-42A6-8025-6EF404741230}" presName="parentText" presStyleLbl="node1" presStyleIdx="1" presStyleCnt="2" custScaleY="371442">
        <dgm:presLayoutVars>
          <dgm:chMax val="0"/>
          <dgm:bulletEnabled val="1"/>
        </dgm:presLayoutVars>
      </dgm:prSet>
      <dgm:spPr/>
    </dgm:pt>
    <dgm:pt modelId="{FD589693-BFB9-432C-B43F-3F54ED144B00}" type="pres">
      <dgm:prSet presAssocID="{65098D8C-41E3-42A6-8025-6EF404741230}" presName="negativeSpace" presStyleCnt="0"/>
      <dgm:spPr/>
    </dgm:pt>
    <dgm:pt modelId="{FC1B9E63-1E65-4300-AC39-FEB3773E359B}" type="pres">
      <dgm:prSet presAssocID="{65098D8C-41E3-42A6-8025-6EF404741230}" presName="childText" presStyleLbl="conFgAcc1" presStyleIdx="1" presStyleCnt="2">
        <dgm:presLayoutVars>
          <dgm:bulletEnabled val="1"/>
        </dgm:presLayoutVars>
      </dgm:prSet>
      <dgm:spPr/>
    </dgm:pt>
  </dgm:ptLst>
  <dgm:cxnLst>
    <dgm:cxn modelId="{481A940F-74E0-40C6-AA04-85D28E0E9F8F}" type="presOf" srcId="{E5ADE0DE-AD51-4324-BBFA-FA599AE20CDC}" destId="{7A1D1C7A-1F10-4CB6-903C-EC800A713D65}" srcOrd="0" destOrd="2" presId="urn:microsoft.com/office/officeart/2005/8/layout/list1"/>
    <dgm:cxn modelId="{31475E23-F74C-4F42-A817-60CF6188158B}" type="presOf" srcId="{19FC6DCC-9121-4097-ACBF-A2A50D63E6C4}" destId="{FC1B9E63-1E65-4300-AC39-FEB3773E359B}" srcOrd="0" destOrd="0" presId="urn:microsoft.com/office/officeart/2005/8/layout/list1"/>
    <dgm:cxn modelId="{0C926B27-6969-42E9-BD56-13384FC94F89}" srcId="{1F2F48AE-D881-4E0E-99B2-86ECDD02C42B}" destId="{65098D8C-41E3-42A6-8025-6EF404741230}" srcOrd="1" destOrd="0" parTransId="{80D568D0-80B7-4D28-AC21-C4ECEA953193}" sibTransId="{C5040A44-2F2F-4182-89CB-F8EE2116B584}"/>
    <dgm:cxn modelId="{D30A7C3D-03AE-4418-BDDF-75C137987841}" srcId="{2E5499BA-E957-40C7-A9C4-DA6AD06D1533}" destId="{E9212BC3-D586-4D85-A5BD-30A9890ED073}" srcOrd="3" destOrd="0" parTransId="{78909AD7-286A-4FA2-BB92-A41341E61BE8}" sibTransId="{34F8F0D6-579F-4467-935F-EF888A3123CF}"/>
    <dgm:cxn modelId="{DB556447-816E-4910-87E7-B30212CEE1AC}" srcId="{2E5499BA-E957-40C7-A9C4-DA6AD06D1533}" destId="{5050098D-81D6-469F-9419-B4C9162E3F76}" srcOrd="1" destOrd="0" parTransId="{6BB7BC5D-B1F5-48B0-9F0C-CA3632251948}" sibTransId="{AE610099-9708-402A-BE66-5FC1B18D6B45}"/>
    <dgm:cxn modelId="{C42EF073-74E4-4E27-8570-F4B72196A582}" type="presOf" srcId="{2E5499BA-E957-40C7-A9C4-DA6AD06D1533}" destId="{18B2D800-84FF-469B-9EDC-EBB42CFFF9F8}" srcOrd="1" destOrd="0" presId="urn:microsoft.com/office/officeart/2005/8/layout/list1"/>
    <dgm:cxn modelId="{1FBBA283-FF54-4681-BD5C-617C0266714C}" type="presOf" srcId="{1F2F48AE-D881-4E0E-99B2-86ECDD02C42B}" destId="{931B786A-3A70-4451-A67C-5FC663C7D799}" srcOrd="0" destOrd="0" presId="urn:microsoft.com/office/officeart/2005/8/layout/list1"/>
    <dgm:cxn modelId="{F18B448E-AC90-4FD2-90D4-2B5F44492582}" type="presOf" srcId="{2E5499BA-E957-40C7-A9C4-DA6AD06D1533}" destId="{A13376C6-6FFF-441C-8705-DAF64C8E4C87}" srcOrd="0" destOrd="0" presId="urn:microsoft.com/office/officeart/2005/8/layout/list1"/>
    <dgm:cxn modelId="{A84C4891-645E-46FC-A027-A578B68FE5E7}" srcId="{2E5499BA-E957-40C7-A9C4-DA6AD06D1533}" destId="{CE83541D-C84E-4DAA-8468-6C379C62F76E}" srcOrd="0" destOrd="0" parTransId="{0A704DCB-6BE2-4644-B033-94E07704723C}" sibTransId="{B2C3815B-FEF7-4FC8-8D07-C62FB1238AE9}"/>
    <dgm:cxn modelId="{32974D93-99B3-45F2-BFDB-879FC18F82BD}" type="presOf" srcId="{5050098D-81D6-469F-9419-B4C9162E3F76}" destId="{7A1D1C7A-1F10-4CB6-903C-EC800A713D65}" srcOrd="0" destOrd="1" presId="urn:microsoft.com/office/officeart/2005/8/layout/list1"/>
    <dgm:cxn modelId="{6E874696-D676-4577-B4A4-C6E507AD462B}" srcId="{65098D8C-41E3-42A6-8025-6EF404741230}" destId="{19FC6DCC-9121-4097-ACBF-A2A50D63E6C4}" srcOrd="0" destOrd="0" parTransId="{63ECF74D-39C6-46CD-A4F5-5428DFBEEF97}" sibTransId="{486C7D7D-5C80-495E-B420-91CF6A9024BF}"/>
    <dgm:cxn modelId="{EE1F4E9E-0642-430D-858D-1E84D592F6CE}" type="presOf" srcId="{E9212BC3-D586-4D85-A5BD-30A9890ED073}" destId="{7A1D1C7A-1F10-4CB6-903C-EC800A713D65}" srcOrd="0" destOrd="3" presId="urn:microsoft.com/office/officeart/2005/8/layout/list1"/>
    <dgm:cxn modelId="{BC4882C0-29CE-4840-ACE2-67B2372CEE20}" srcId="{1F2F48AE-D881-4E0E-99B2-86ECDD02C42B}" destId="{2E5499BA-E957-40C7-A9C4-DA6AD06D1533}" srcOrd="0" destOrd="0" parTransId="{679B2594-33AD-41D1-A2DA-E66F825D7AF3}" sibTransId="{86E3A9F1-39BD-49B6-8E55-474E787353B6}"/>
    <dgm:cxn modelId="{AA8B3CD0-9BEB-475E-9A91-926975094473}" type="presOf" srcId="{CE83541D-C84E-4DAA-8468-6C379C62F76E}" destId="{7A1D1C7A-1F10-4CB6-903C-EC800A713D65}" srcOrd="0" destOrd="0" presId="urn:microsoft.com/office/officeart/2005/8/layout/list1"/>
    <dgm:cxn modelId="{9BE39DD9-350B-4844-BDF7-CD83CED294D0}" type="presOf" srcId="{65098D8C-41E3-42A6-8025-6EF404741230}" destId="{BFEF196D-4ABB-4147-9EBD-1E01B487EBD4}" srcOrd="0" destOrd="0" presId="urn:microsoft.com/office/officeart/2005/8/layout/list1"/>
    <dgm:cxn modelId="{968CF5DC-FFA4-4A94-B54E-AAB93163AF2B}" type="presOf" srcId="{65098D8C-41E3-42A6-8025-6EF404741230}" destId="{E85B4A33-16DB-48B5-8F4D-42DF56217479}" srcOrd="1" destOrd="0" presId="urn:microsoft.com/office/officeart/2005/8/layout/list1"/>
    <dgm:cxn modelId="{A777CDFF-3038-475D-8388-5EF3841DE0C9}" srcId="{2E5499BA-E957-40C7-A9C4-DA6AD06D1533}" destId="{E5ADE0DE-AD51-4324-BBFA-FA599AE20CDC}" srcOrd="2" destOrd="0" parTransId="{C353722B-57BE-4753-88BE-A4D13DED1B40}" sibTransId="{C6390FF4-5CA3-44CC-BFB2-A4A12026E4F5}"/>
    <dgm:cxn modelId="{D7F79DD2-4876-4537-9718-6B1666C04041}" type="presParOf" srcId="{931B786A-3A70-4451-A67C-5FC663C7D799}" destId="{42896BD6-025A-4B87-8227-67B19995AD57}" srcOrd="0" destOrd="0" presId="urn:microsoft.com/office/officeart/2005/8/layout/list1"/>
    <dgm:cxn modelId="{1881ECB5-FDEA-47A4-BDC1-C9D20F830AAD}" type="presParOf" srcId="{42896BD6-025A-4B87-8227-67B19995AD57}" destId="{A13376C6-6FFF-441C-8705-DAF64C8E4C87}" srcOrd="0" destOrd="0" presId="urn:microsoft.com/office/officeart/2005/8/layout/list1"/>
    <dgm:cxn modelId="{B2613704-1ECA-4D19-AE5B-AC4304C385C7}" type="presParOf" srcId="{42896BD6-025A-4B87-8227-67B19995AD57}" destId="{18B2D800-84FF-469B-9EDC-EBB42CFFF9F8}" srcOrd="1" destOrd="0" presId="urn:microsoft.com/office/officeart/2005/8/layout/list1"/>
    <dgm:cxn modelId="{F05E7891-8748-4281-9EAC-10FB116AEAB1}" type="presParOf" srcId="{931B786A-3A70-4451-A67C-5FC663C7D799}" destId="{D1D46F70-27A3-49F1-BC17-4879931E8E20}" srcOrd="1" destOrd="0" presId="urn:microsoft.com/office/officeart/2005/8/layout/list1"/>
    <dgm:cxn modelId="{F71C0771-B685-49AB-85A5-848D4DD3A341}" type="presParOf" srcId="{931B786A-3A70-4451-A67C-5FC663C7D799}" destId="{7A1D1C7A-1F10-4CB6-903C-EC800A713D65}" srcOrd="2" destOrd="0" presId="urn:microsoft.com/office/officeart/2005/8/layout/list1"/>
    <dgm:cxn modelId="{9FB5C4DA-99A1-487A-94B0-5EDD6979E8DB}" type="presParOf" srcId="{931B786A-3A70-4451-A67C-5FC663C7D799}" destId="{93744124-E131-493D-8C99-E13C1E353F19}" srcOrd="3" destOrd="0" presId="urn:microsoft.com/office/officeart/2005/8/layout/list1"/>
    <dgm:cxn modelId="{FA7158D4-3350-4354-A2BD-D33384E5D62E}" type="presParOf" srcId="{931B786A-3A70-4451-A67C-5FC663C7D799}" destId="{091E479A-1C9F-48C6-9B16-89166C699ED2}" srcOrd="4" destOrd="0" presId="urn:microsoft.com/office/officeart/2005/8/layout/list1"/>
    <dgm:cxn modelId="{6E6E8EF6-155C-4ECC-BDF3-9A673A3F24AC}" type="presParOf" srcId="{091E479A-1C9F-48C6-9B16-89166C699ED2}" destId="{BFEF196D-4ABB-4147-9EBD-1E01B487EBD4}" srcOrd="0" destOrd="0" presId="urn:microsoft.com/office/officeart/2005/8/layout/list1"/>
    <dgm:cxn modelId="{B0F84DBA-3BC6-4B94-A283-0ED4541213AD}" type="presParOf" srcId="{091E479A-1C9F-48C6-9B16-89166C699ED2}" destId="{E85B4A33-16DB-48B5-8F4D-42DF56217479}" srcOrd="1" destOrd="0" presId="urn:microsoft.com/office/officeart/2005/8/layout/list1"/>
    <dgm:cxn modelId="{8C289C8E-2CBB-44AB-BC87-537A36B39F1D}" type="presParOf" srcId="{931B786A-3A70-4451-A67C-5FC663C7D799}" destId="{FD589693-BFB9-432C-B43F-3F54ED144B00}" srcOrd="5" destOrd="0" presId="urn:microsoft.com/office/officeart/2005/8/layout/list1"/>
    <dgm:cxn modelId="{1F19033D-2358-4B8F-835C-56855511D723}" type="presParOf" srcId="{931B786A-3A70-4451-A67C-5FC663C7D799}" destId="{FC1B9E63-1E65-4300-AC39-FEB3773E359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211CCE-4578-4F5E-849B-63DB8B95195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46A98D2-BF26-46D6-A384-3C6E64A36992}">
      <dgm:prSet phldrT="[Text]" custT="1"/>
      <dgm:spPr/>
      <dgm:t>
        <a:bodyPr/>
        <a:lstStyle/>
        <a:p>
          <a:r>
            <a:rPr lang="en-US" sz="2400" dirty="0"/>
            <a:t>S</a:t>
          </a:r>
        </a:p>
      </dgm:t>
    </dgm:pt>
    <dgm:pt modelId="{3BA9B6BA-2142-4094-B3DB-0F59B7E69404}" type="parTrans" cxnId="{11238586-B14B-480F-9A18-ABEA789C21E5}">
      <dgm:prSet/>
      <dgm:spPr/>
      <dgm:t>
        <a:bodyPr/>
        <a:lstStyle/>
        <a:p>
          <a:endParaRPr lang="en-US"/>
        </a:p>
      </dgm:t>
    </dgm:pt>
    <dgm:pt modelId="{1B213348-7042-4A24-BB4B-2D23EEE3213B}" type="sibTrans" cxnId="{11238586-B14B-480F-9A18-ABEA789C21E5}">
      <dgm:prSet/>
      <dgm:spPr/>
      <dgm:t>
        <a:bodyPr/>
        <a:lstStyle/>
        <a:p>
          <a:endParaRPr lang="en-US"/>
        </a:p>
      </dgm:t>
    </dgm:pt>
    <dgm:pt modelId="{89EAF48C-18FF-4E82-BEF8-DB4AEF3CD373}">
      <dgm:prSet phldrT="[Text]" custT="1"/>
      <dgm:spPr/>
      <dgm:t>
        <a:bodyPr/>
        <a:lstStyle/>
        <a:p>
          <a:r>
            <a:rPr lang="en-US" sz="1600" b="1" dirty="0"/>
            <a:t>Start of Year Balance </a:t>
          </a:r>
          <a:r>
            <a:rPr lang="en-US" sz="1600" dirty="0"/>
            <a:t>Verification</a:t>
          </a:r>
        </a:p>
      </dgm:t>
    </dgm:pt>
    <dgm:pt modelId="{1FAEC2AF-E81D-4CE2-A3A7-45C0B6313B19}" type="parTrans" cxnId="{533A6346-15D7-4F13-8044-8C3F8EC1A683}">
      <dgm:prSet/>
      <dgm:spPr/>
      <dgm:t>
        <a:bodyPr/>
        <a:lstStyle/>
        <a:p>
          <a:endParaRPr lang="en-US"/>
        </a:p>
      </dgm:t>
    </dgm:pt>
    <dgm:pt modelId="{52BEC5F6-F41B-42A0-BC7C-7D2C8E67988F}" type="sibTrans" cxnId="{533A6346-15D7-4F13-8044-8C3F8EC1A683}">
      <dgm:prSet/>
      <dgm:spPr/>
      <dgm:t>
        <a:bodyPr/>
        <a:lstStyle/>
        <a:p>
          <a:endParaRPr lang="en-US"/>
        </a:p>
      </dgm:t>
    </dgm:pt>
    <dgm:pt modelId="{EF8063E7-F984-41EC-A32E-0043F64A8C6E}">
      <dgm:prSet phldrT="[Text]" custT="1"/>
      <dgm:spPr/>
      <dgm:t>
        <a:bodyPr/>
        <a:lstStyle/>
        <a:p>
          <a:r>
            <a:rPr lang="en-US" sz="1600" dirty="0"/>
            <a:t>When? Today</a:t>
          </a:r>
        </a:p>
      </dgm:t>
    </dgm:pt>
    <dgm:pt modelId="{782669D2-0329-4A10-9931-45085B015147}" type="parTrans" cxnId="{66E3C25A-DFEA-4726-B8B0-53B454410355}">
      <dgm:prSet/>
      <dgm:spPr/>
      <dgm:t>
        <a:bodyPr/>
        <a:lstStyle/>
        <a:p>
          <a:endParaRPr lang="en-US"/>
        </a:p>
      </dgm:t>
    </dgm:pt>
    <dgm:pt modelId="{E6299972-B01C-4A06-8F21-2D7CA0B88622}" type="sibTrans" cxnId="{66E3C25A-DFEA-4726-B8B0-53B454410355}">
      <dgm:prSet/>
      <dgm:spPr/>
      <dgm:t>
        <a:bodyPr/>
        <a:lstStyle/>
        <a:p>
          <a:endParaRPr lang="en-US"/>
        </a:p>
      </dgm:t>
    </dgm:pt>
    <dgm:pt modelId="{C5C35029-F38F-43A9-9F8C-04502BCCD5E8}">
      <dgm:prSet phldrT="[Text]" custT="1"/>
      <dgm:spPr/>
      <dgm:t>
        <a:bodyPr/>
        <a:lstStyle/>
        <a:p>
          <a:r>
            <a:rPr lang="en-US" sz="2400" dirty="0"/>
            <a:t>U</a:t>
          </a:r>
        </a:p>
      </dgm:t>
    </dgm:pt>
    <dgm:pt modelId="{8B85AE5A-D7DA-482B-9B55-C1C196183C09}" type="parTrans" cxnId="{F45E0F71-4F11-45C6-88DA-BDD14AFAFE40}">
      <dgm:prSet/>
      <dgm:spPr/>
      <dgm:t>
        <a:bodyPr/>
        <a:lstStyle/>
        <a:p>
          <a:endParaRPr lang="en-US"/>
        </a:p>
      </dgm:t>
    </dgm:pt>
    <dgm:pt modelId="{DF4AE400-2633-43AB-8CF2-CB1DE007DEA4}" type="sibTrans" cxnId="{F45E0F71-4F11-45C6-88DA-BDD14AFAFE40}">
      <dgm:prSet/>
      <dgm:spPr/>
      <dgm:t>
        <a:bodyPr/>
        <a:lstStyle/>
        <a:p>
          <a:endParaRPr lang="en-US"/>
        </a:p>
      </dgm:t>
    </dgm:pt>
    <dgm:pt modelId="{F0BFD963-1E1F-4860-8C66-C502CBB9D9A2}">
      <dgm:prSet phldrT="[Text]" custT="1"/>
      <dgm:spPr/>
      <dgm:t>
        <a:bodyPr/>
        <a:lstStyle/>
        <a:p>
          <a:r>
            <a:rPr lang="en-US" sz="1600" b="1" dirty="0"/>
            <a:t>Update</a:t>
          </a:r>
          <a:r>
            <a:rPr lang="en-US" sz="1600" dirty="0"/>
            <a:t> any inconsistencies</a:t>
          </a:r>
        </a:p>
      </dgm:t>
    </dgm:pt>
    <dgm:pt modelId="{515C440C-628F-4987-A053-87B082BA6AA9}" type="parTrans" cxnId="{19ACD7D6-FBBC-41AB-95C6-FF3355716218}">
      <dgm:prSet/>
      <dgm:spPr/>
      <dgm:t>
        <a:bodyPr/>
        <a:lstStyle/>
        <a:p>
          <a:endParaRPr lang="en-US"/>
        </a:p>
      </dgm:t>
    </dgm:pt>
    <dgm:pt modelId="{27B1CD52-3A3B-4C8C-A6E9-715532333F15}" type="sibTrans" cxnId="{19ACD7D6-FBBC-41AB-95C6-FF3355716218}">
      <dgm:prSet/>
      <dgm:spPr/>
      <dgm:t>
        <a:bodyPr/>
        <a:lstStyle/>
        <a:p>
          <a:endParaRPr lang="en-US"/>
        </a:p>
      </dgm:t>
    </dgm:pt>
    <dgm:pt modelId="{8725F818-900E-4081-9D01-DE2859E0C129}">
      <dgm:prSet phldrT="[Text]" custT="1"/>
      <dgm:spPr/>
      <dgm:t>
        <a:bodyPr/>
        <a:lstStyle/>
        <a:p>
          <a:r>
            <a:rPr lang="en-US" sz="1600" dirty="0"/>
            <a:t>When? Today</a:t>
          </a:r>
        </a:p>
      </dgm:t>
    </dgm:pt>
    <dgm:pt modelId="{79A9A7E5-5F64-4FB2-AB97-6FCD98634679}" type="parTrans" cxnId="{70D2A9CF-7223-4A17-9B89-88F5BC7ACBEB}">
      <dgm:prSet/>
      <dgm:spPr/>
      <dgm:t>
        <a:bodyPr/>
        <a:lstStyle/>
        <a:p>
          <a:endParaRPr lang="en-US"/>
        </a:p>
      </dgm:t>
    </dgm:pt>
    <dgm:pt modelId="{7F401A21-557C-49A7-BCAD-9B20BAEFABF2}" type="sibTrans" cxnId="{70D2A9CF-7223-4A17-9B89-88F5BC7ACBEB}">
      <dgm:prSet/>
      <dgm:spPr/>
      <dgm:t>
        <a:bodyPr/>
        <a:lstStyle/>
        <a:p>
          <a:endParaRPr lang="en-US"/>
        </a:p>
      </dgm:t>
    </dgm:pt>
    <dgm:pt modelId="{490C647C-569D-42B0-8BC9-1DDA53E0F1D0}">
      <dgm:prSet phldrT="[Text]" custT="1"/>
      <dgm:spPr/>
      <dgm:t>
        <a:bodyPr/>
        <a:lstStyle/>
        <a:p>
          <a:r>
            <a:rPr lang="en-US" sz="2400" dirty="0"/>
            <a:t>C</a:t>
          </a:r>
        </a:p>
      </dgm:t>
    </dgm:pt>
    <dgm:pt modelId="{0EBBB008-26DC-4BE1-8CE8-90D7588C9A27}" type="parTrans" cxnId="{A2450B2B-0BBD-464F-AC16-2B7AFAF114B3}">
      <dgm:prSet/>
      <dgm:spPr/>
      <dgm:t>
        <a:bodyPr/>
        <a:lstStyle/>
        <a:p>
          <a:endParaRPr lang="en-US"/>
        </a:p>
      </dgm:t>
    </dgm:pt>
    <dgm:pt modelId="{EBCAC7CF-6FF8-4B4F-93A4-86BD7544B114}" type="sibTrans" cxnId="{A2450B2B-0BBD-464F-AC16-2B7AFAF114B3}">
      <dgm:prSet/>
      <dgm:spPr/>
      <dgm:t>
        <a:bodyPr/>
        <a:lstStyle/>
        <a:p>
          <a:endParaRPr lang="en-US"/>
        </a:p>
      </dgm:t>
    </dgm:pt>
    <dgm:pt modelId="{473903CF-07F3-4933-AB03-E96941A6E34B}">
      <dgm:prSet phldrT="[Text]" custT="1"/>
      <dgm:spPr/>
      <dgm:t>
        <a:bodyPr/>
        <a:lstStyle/>
        <a:p>
          <a:r>
            <a:rPr lang="en-US" sz="1600" b="1" dirty="0"/>
            <a:t>CARS</a:t>
          </a:r>
          <a:r>
            <a:rPr lang="en-US" sz="1600" dirty="0"/>
            <a:t> Borrow / Repay / Borrow to Pay Interest</a:t>
          </a:r>
        </a:p>
      </dgm:t>
    </dgm:pt>
    <dgm:pt modelId="{F851E723-B70C-40BF-9814-0AD738C2E1A0}" type="parTrans" cxnId="{D94D0A4D-4639-47E3-920F-177B2128A3EB}">
      <dgm:prSet/>
      <dgm:spPr/>
      <dgm:t>
        <a:bodyPr/>
        <a:lstStyle/>
        <a:p>
          <a:endParaRPr lang="en-US"/>
        </a:p>
      </dgm:t>
    </dgm:pt>
    <dgm:pt modelId="{E12D5345-74F6-4DDD-AB6C-9F5C71534522}" type="sibTrans" cxnId="{D94D0A4D-4639-47E3-920F-177B2128A3EB}">
      <dgm:prSet/>
      <dgm:spPr/>
      <dgm:t>
        <a:bodyPr/>
        <a:lstStyle/>
        <a:p>
          <a:endParaRPr lang="en-US"/>
        </a:p>
      </dgm:t>
    </dgm:pt>
    <dgm:pt modelId="{B5A63727-F4C7-4A7C-87D4-FB2F1BA477FF}">
      <dgm:prSet phldrT="[Text]" custT="1"/>
      <dgm:spPr/>
      <dgm:t>
        <a:bodyPr/>
        <a:lstStyle/>
        <a:p>
          <a:r>
            <a:rPr lang="en-US" sz="1600" u="none" dirty="0"/>
            <a:t>When? </a:t>
          </a:r>
          <a:r>
            <a:rPr lang="en-US" sz="1600" u="sng" dirty="0"/>
            <a:t>08/31/2025</a:t>
          </a:r>
          <a:r>
            <a:rPr lang="en-US" sz="1600" u="none" dirty="0"/>
            <a:t> Cutoff for Middle of Year Repays / Half Year Interest</a:t>
          </a:r>
          <a:endParaRPr lang="en-US" sz="1600" dirty="0"/>
        </a:p>
      </dgm:t>
    </dgm:pt>
    <dgm:pt modelId="{2F32617A-0E12-41B4-AE55-C04F4E1B251F}" type="parTrans" cxnId="{11F5ED6A-063E-4C52-A577-C7BC351CB474}">
      <dgm:prSet/>
      <dgm:spPr/>
      <dgm:t>
        <a:bodyPr/>
        <a:lstStyle/>
        <a:p>
          <a:endParaRPr lang="en-US"/>
        </a:p>
      </dgm:t>
    </dgm:pt>
    <dgm:pt modelId="{046B6E34-3EB1-426D-8CBB-9EBBD9E0364B}" type="sibTrans" cxnId="{11F5ED6A-063E-4C52-A577-C7BC351CB474}">
      <dgm:prSet/>
      <dgm:spPr/>
      <dgm:t>
        <a:bodyPr/>
        <a:lstStyle/>
        <a:p>
          <a:endParaRPr lang="en-US"/>
        </a:p>
      </dgm:t>
    </dgm:pt>
    <dgm:pt modelId="{70DAC6A8-F75C-4252-8539-4B3B44973F23}">
      <dgm:prSet phldrT="[Text]" custT="1"/>
      <dgm:spPr/>
      <dgm:t>
        <a:bodyPr/>
        <a:lstStyle/>
        <a:p>
          <a:r>
            <a:rPr lang="en-US" sz="2400" dirty="0"/>
            <a:t>C</a:t>
          </a:r>
        </a:p>
      </dgm:t>
    </dgm:pt>
    <dgm:pt modelId="{FC0290BF-FD92-4063-87C9-F93570EDBEBE}" type="parTrans" cxnId="{601C985B-C92B-4500-AB6F-29B801251197}">
      <dgm:prSet/>
      <dgm:spPr/>
      <dgm:t>
        <a:bodyPr/>
        <a:lstStyle/>
        <a:p>
          <a:endParaRPr lang="en-US"/>
        </a:p>
      </dgm:t>
    </dgm:pt>
    <dgm:pt modelId="{03DF1903-ACFF-47C1-9603-16C7EC2CF2E7}" type="sibTrans" cxnId="{601C985B-C92B-4500-AB6F-29B801251197}">
      <dgm:prSet/>
      <dgm:spPr/>
      <dgm:t>
        <a:bodyPr/>
        <a:lstStyle/>
        <a:p>
          <a:endParaRPr lang="en-US"/>
        </a:p>
      </dgm:t>
    </dgm:pt>
    <dgm:pt modelId="{F1BB7D97-A781-45E8-9EE0-A439FDAB5C4A}">
      <dgm:prSet phldrT="[Text]" custT="1"/>
      <dgm:spPr/>
      <dgm:t>
        <a:bodyPr/>
        <a:lstStyle/>
        <a:p>
          <a:r>
            <a:rPr lang="en-US" sz="1600" b="1" dirty="0"/>
            <a:t>CSC</a:t>
          </a:r>
          <a:r>
            <a:rPr lang="en-US" sz="1600" dirty="0"/>
            <a:t> Completed and output sent to Borrowings</a:t>
          </a:r>
        </a:p>
      </dgm:t>
    </dgm:pt>
    <dgm:pt modelId="{B423C94E-737B-42E1-8A3C-413BA9B3AC6E}" type="parTrans" cxnId="{BD9BE21C-DA4A-42F6-B64C-7FBFD8EDF9E2}">
      <dgm:prSet/>
      <dgm:spPr/>
      <dgm:t>
        <a:bodyPr/>
        <a:lstStyle/>
        <a:p>
          <a:endParaRPr lang="en-US"/>
        </a:p>
      </dgm:t>
    </dgm:pt>
    <dgm:pt modelId="{D904C49A-E1D2-4189-9D88-94ED3804DA23}" type="sibTrans" cxnId="{BD9BE21C-DA4A-42F6-B64C-7FBFD8EDF9E2}">
      <dgm:prSet/>
      <dgm:spPr/>
      <dgm:t>
        <a:bodyPr/>
        <a:lstStyle/>
        <a:p>
          <a:endParaRPr lang="en-US"/>
        </a:p>
      </dgm:t>
    </dgm:pt>
    <dgm:pt modelId="{83738870-B15F-4723-83DF-156DA8FB5ED5}">
      <dgm:prSet phldrT="[Text]" custT="1"/>
      <dgm:spPr/>
      <dgm:t>
        <a:bodyPr/>
        <a:lstStyle/>
        <a:p>
          <a:r>
            <a:rPr lang="en-US" sz="1600" dirty="0"/>
            <a:t>When? </a:t>
          </a:r>
          <a:r>
            <a:rPr lang="en-US" sz="1600" u="sng" dirty="0"/>
            <a:t>As soon as possible after</a:t>
          </a:r>
          <a:r>
            <a:rPr lang="en-US" sz="1600" u="none" dirty="0"/>
            <a:t> CARS transactions complete</a:t>
          </a:r>
          <a:endParaRPr lang="en-US" sz="1600" dirty="0"/>
        </a:p>
      </dgm:t>
    </dgm:pt>
    <dgm:pt modelId="{79BA4446-14DA-40F7-91E1-4B1CE9125EA8}" type="parTrans" cxnId="{4508E4B3-A8B3-4972-B615-EEA834A3E00A}">
      <dgm:prSet/>
      <dgm:spPr/>
      <dgm:t>
        <a:bodyPr/>
        <a:lstStyle/>
        <a:p>
          <a:endParaRPr lang="en-US"/>
        </a:p>
      </dgm:t>
    </dgm:pt>
    <dgm:pt modelId="{0AEA50E6-41FC-4E5E-815C-1EC1B89452E4}" type="sibTrans" cxnId="{4508E4B3-A8B3-4972-B615-EEA834A3E00A}">
      <dgm:prSet/>
      <dgm:spPr/>
      <dgm:t>
        <a:bodyPr/>
        <a:lstStyle/>
        <a:p>
          <a:endParaRPr lang="en-US"/>
        </a:p>
      </dgm:t>
    </dgm:pt>
    <dgm:pt modelId="{EB6395BF-3EDE-44C9-9C57-DCDEAB5638E7}">
      <dgm:prSet phldrT="[Text]" custT="1"/>
      <dgm:spPr/>
      <dgm:t>
        <a:bodyPr/>
        <a:lstStyle/>
        <a:p>
          <a:r>
            <a:rPr lang="en-US" sz="2400" dirty="0"/>
            <a:t>E</a:t>
          </a:r>
        </a:p>
      </dgm:t>
    </dgm:pt>
    <dgm:pt modelId="{67721D82-DA08-40E7-815A-52C5741331EB}" type="parTrans" cxnId="{AA9D163E-26FF-4A71-A60F-D3050FB4447A}">
      <dgm:prSet/>
      <dgm:spPr/>
      <dgm:t>
        <a:bodyPr/>
        <a:lstStyle/>
        <a:p>
          <a:endParaRPr lang="en-US"/>
        </a:p>
      </dgm:t>
    </dgm:pt>
    <dgm:pt modelId="{32D5E549-DAEF-403A-82D4-49FEF1FB4B57}" type="sibTrans" cxnId="{AA9D163E-26FF-4A71-A60F-D3050FB4447A}">
      <dgm:prSet/>
      <dgm:spPr/>
      <dgm:t>
        <a:bodyPr/>
        <a:lstStyle/>
        <a:p>
          <a:endParaRPr lang="en-US"/>
        </a:p>
      </dgm:t>
    </dgm:pt>
    <dgm:pt modelId="{7944EE76-81DE-4258-B57B-7C3E2EC13E50}">
      <dgm:prSet phldrT="[Text]" custT="1"/>
      <dgm:spPr/>
      <dgm:t>
        <a:bodyPr/>
        <a:lstStyle/>
        <a:p>
          <a:r>
            <a:rPr lang="en-US" sz="1600" b="1" dirty="0"/>
            <a:t>E-mail</a:t>
          </a:r>
          <a:r>
            <a:rPr lang="en-US" sz="1600" dirty="0"/>
            <a:t> verification received from Borrowings</a:t>
          </a:r>
        </a:p>
      </dgm:t>
    </dgm:pt>
    <dgm:pt modelId="{BAC879B0-8EE9-4E8F-AEF2-30DD82942C62}" type="parTrans" cxnId="{BD312DC2-5693-47E8-B000-68426037AFF1}">
      <dgm:prSet/>
      <dgm:spPr/>
      <dgm:t>
        <a:bodyPr/>
        <a:lstStyle/>
        <a:p>
          <a:endParaRPr lang="en-US"/>
        </a:p>
      </dgm:t>
    </dgm:pt>
    <dgm:pt modelId="{AE0A9584-AA1C-4496-82CA-0EDE5086C866}" type="sibTrans" cxnId="{BD312DC2-5693-47E8-B000-68426037AFF1}">
      <dgm:prSet/>
      <dgm:spPr/>
      <dgm:t>
        <a:bodyPr/>
        <a:lstStyle/>
        <a:p>
          <a:endParaRPr lang="en-US"/>
        </a:p>
      </dgm:t>
    </dgm:pt>
    <dgm:pt modelId="{1130F1B5-95EF-42E3-B49B-28BD8E8C6B00}">
      <dgm:prSet phldrT="[Text]" custT="1"/>
      <dgm:spPr/>
      <dgm:t>
        <a:bodyPr/>
        <a:lstStyle/>
        <a:p>
          <a:r>
            <a:rPr lang="en-US" sz="1600" dirty="0"/>
            <a:t>When? </a:t>
          </a:r>
          <a:r>
            <a:rPr lang="en-US" sz="1600" u="sng" dirty="0"/>
            <a:t>After</a:t>
          </a:r>
          <a:r>
            <a:rPr lang="en-US" sz="1600" dirty="0"/>
            <a:t> CSC verified / </a:t>
          </a:r>
          <a:r>
            <a:rPr lang="en-US" sz="1600" u="sng" dirty="0"/>
            <a:t>Before</a:t>
          </a:r>
          <a:r>
            <a:rPr lang="en-US" sz="1600" dirty="0"/>
            <a:t> IPAC payments</a:t>
          </a:r>
        </a:p>
      </dgm:t>
    </dgm:pt>
    <dgm:pt modelId="{C6AC2CBA-A6C4-40FB-AF74-3F7B57DEA232}" type="parTrans" cxnId="{F0392CB4-F30D-4F6E-BCF8-84B1387ED098}">
      <dgm:prSet/>
      <dgm:spPr/>
      <dgm:t>
        <a:bodyPr/>
        <a:lstStyle/>
        <a:p>
          <a:endParaRPr lang="en-US"/>
        </a:p>
      </dgm:t>
    </dgm:pt>
    <dgm:pt modelId="{5F2B9AC9-E3A8-4D16-A268-7A2612F0A0A2}" type="sibTrans" cxnId="{F0392CB4-F30D-4F6E-BCF8-84B1387ED098}">
      <dgm:prSet/>
      <dgm:spPr/>
      <dgm:t>
        <a:bodyPr/>
        <a:lstStyle/>
        <a:p>
          <a:endParaRPr lang="en-US"/>
        </a:p>
      </dgm:t>
    </dgm:pt>
    <dgm:pt modelId="{99DA8E9C-F65A-48DB-83E8-324EDCEC9785}">
      <dgm:prSet phldrT="[Text]" custT="1"/>
      <dgm:spPr/>
      <dgm:t>
        <a:bodyPr/>
        <a:lstStyle/>
        <a:p>
          <a:r>
            <a:rPr lang="en-US" sz="2400" dirty="0"/>
            <a:t>S</a:t>
          </a:r>
        </a:p>
      </dgm:t>
    </dgm:pt>
    <dgm:pt modelId="{07DD8736-0FE1-4B87-8500-E77FDD3B4C04}" type="parTrans" cxnId="{3742548E-58C0-4DAB-BEA1-CE6592F98B04}">
      <dgm:prSet/>
      <dgm:spPr/>
      <dgm:t>
        <a:bodyPr/>
        <a:lstStyle/>
        <a:p>
          <a:endParaRPr lang="en-US"/>
        </a:p>
      </dgm:t>
    </dgm:pt>
    <dgm:pt modelId="{224774DA-76DA-425D-8D8F-7521D1373B84}" type="sibTrans" cxnId="{3742548E-58C0-4DAB-BEA1-CE6592F98B04}">
      <dgm:prSet/>
      <dgm:spPr/>
      <dgm:t>
        <a:bodyPr/>
        <a:lstStyle/>
        <a:p>
          <a:endParaRPr lang="en-US"/>
        </a:p>
      </dgm:t>
    </dgm:pt>
    <dgm:pt modelId="{745D0B8D-26AF-4FAD-B5C2-27A188D8B17F}">
      <dgm:prSet phldrT="[Text]" custT="1"/>
      <dgm:spPr/>
      <dgm:t>
        <a:bodyPr/>
        <a:lstStyle/>
        <a:p>
          <a:r>
            <a:rPr lang="en-US" sz="1600" b="1" dirty="0"/>
            <a:t>Send IPAC </a:t>
          </a:r>
          <a:r>
            <a:rPr lang="en-US" sz="1600" dirty="0"/>
            <a:t>for Interest Costs</a:t>
          </a:r>
        </a:p>
      </dgm:t>
    </dgm:pt>
    <dgm:pt modelId="{D97A0528-8FB5-43FE-98D5-BC9F0B002A12}" type="parTrans" cxnId="{00CE4AAA-0F3F-4DD3-871C-2811FF8AF0A3}">
      <dgm:prSet/>
      <dgm:spPr/>
      <dgm:t>
        <a:bodyPr/>
        <a:lstStyle/>
        <a:p>
          <a:endParaRPr lang="en-US"/>
        </a:p>
      </dgm:t>
    </dgm:pt>
    <dgm:pt modelId="{78471F36-02B0-4171-BB44-29FDC2A3F773}" type="sibTrans" cxnId="{00CE4AAA-0F3F-4DD3-871C-2811FF8AF0A3}">
      <dgm:prSet/>
      <dgm:spPr/>
      <dgm:t>
        <a:bodyPr/>
        <a:lstStyle/>
        <a:p>
          <a:endParaRPr lang="en-US"/>
        </a:p>
      </dgm:t>
    </dgm:pt>
    <dgm:pt modelId="{D5ED60EF-CD9E-491D-87A3-993852E7BFA8}">
      <dgm:prSet phldrT="[Text]" custT="1"/>
      <dgm:spPr/>
      <dgm:t>
        <a:bodyPr/>
        <a:lstStyle/>
        <a:p>
          <a:r>
            <a:rPr lang="en-US" sz="1600" dirty="0"/>
            <a:t>When? </a:t>
          </a:r>
          <a:r>
            <a:rPr lang="en-US" sz="1600" u="sng" dirty="0"/>
            <a:t>As soon as possible</a:t>
          </a:r>
          <a:r>
            <a:rPr lang="en-US" sz="1600" u="none" dirty="0"/>
            <a:t> </a:t>
          </a:r>
          <a:r>
            <a:rPr lang="en-US" sz="1600" b="1" u="none" dirty="0">
              <a:solidFill>
                <a:srgbClr val="FF0000"/>
              </a:solidFill>
            </a:rPr>
            <a:t>AFTER</a:t>
          </a:r>
          <a:r>
            <a:rPr lang="en-US" sz="1600" b="0" u="none" dirty="0">
              <a:solidFill>
                <a:srgbClr val="FF0000"/>
              </a:solidFill>
            </a:rPr>
            <a:t> </a:t>
          </a:r>
          <a:r>
            <a:rPr lang="en-US" sz="1600" b="0" u="none" dirty="0">
              <a:solidFill>
                <a:schemeClr val="tx1"/>
              </a:solidFill>
            </a:rPr>
            <a:t>email verification received from Borrowings</a:t>
          </a:r>
          <a:endParaRPr lang="en-US" sz="1600" dirty="0"/>
        </a:p>
      </dgm:t>
    </dgm:pt>
    <dgm:pt modelId="{583DCB2A-9952-4A2D-99DB-BA3A76CFFAEB}" type="parTrans" cxnId="{97FFE9DA-9B18-488E-9EDB-B6494388112E}">
      <dgm:prSet/>
      <dgm:spPr/>
      <dgm:t>
        <a:bodyPr/>
        <a:lstStyle/>
        <a:p>
          <a:endParaRPr lang="en-US"/>
        </a:p>
      </dgm:t>
    </dgm:pt>
    <dgm:pt modelId="{3DCCE6B6-6F79-49B6-AD5B-3AE849A9F68E}" type="sibTrans" cxnId="{97FFE9DA-9B18-488E-9EDB-B6494388112E}">
      <dgm:prSet/>
      <dgm:spPr/>
      <dgm:t>
        <a:bodyPr/>
        <a:lstStyle/>
        <a:p>
          <a:endParaRPr lang="en-US"/>
        </a:p>
      </dgm:t>
    </dgm:pt>
    <dgm:pt modelId="{F40C6D7D-6129-4918-A3A3-625947FD53D1}">
      <dgm:prSet phldrT="[Text]" custT="1"/>
      <dgm:spPr/>
      <dgm:t>
        <a:bodyPr/>
        <a:lstStyle/>
        <a:p>
          <a:r>
            <a:rPr lang="en-US" sz="2400" dirty="0"/>
            <a:t>S</a:t>
          </a:r>
        </a:p>
      </dgm:t>
    </dgm:pt>
    <dgm:pt modelId="{C5334646-3F9B-4030-A276-E9B544D82DC3}" type="parTrans" cxnId="{FA5B270F-2BB4-4221-BDC0-54BE6843D88C}">
      <dgm:prSet/>
      <dgm:spPr/>
      <dgm:t>
        <a:bodyPr/>
        <a:lstStyle/>
        <a:p>
          <a:endParaRPr lang="en-US"/>
        </a:p>
      </dgm:t>
    </dgm:pt>
    <dgm:pt modelId="{817AF561-C2FA-428D-ADC8-33B2E0BBFF96}" type="sibTrans" cxnId="{FA5B270F-2BB4-4221-BDC0-54BE6843D88C}">
      <dgm:prSet/>
      <dgm:spPr/>
      <dgm:t>
        <a:bodyPr/>
        <a:lstStyle/>
        <a:p>
          <a:endParaRPr lang="en-US"/>
        </a:p>
      </dgm:t>
    </dgm:pt>
    <dgm:pt modelId="{E76AE5F2-29A7-435C-B3AC-5894F42ECF23}">
      <dgm:prSet phldrT="[Text]" custT="1"/>
      <dgm:spPr/>
      <dgm:t>
        <a:bodyPr/>
        <a:lstStyle/>
        <a:p>
          <a:r>
            <a:rPr lang="en-US" sz="1600" b="1" dirty="0"/>
            <a:t>Send IPAC </a:t>
          </a:r>
          <a:r>
            <a:rPr lang="en-US" sz="1600" dirty="0"/>
            <a:t>for Interest Earned</a:t>
          </a:r>
        </a:p>
      </dgm:t>
    </dgm:pt>
    <dgm:pt modelId="{0E9E5CD2-A695-480D-98C9-D557E4DD38AE}" type="parTrans" cxnId="{E47B2477-4F5C-4578-9490-20B5652469ED}">
      <dgm:prSet/>
      <dgm:spPr/>
      <dgm:t>
        <a:bodyPr/>
        <a:lstStyle/>
        <a:p>
          <a:endParaRPr lang="en-US"/>
        </a:p>
      </dgm:t>
    </dgm:pt>
    <dgm:pt modelId="{D4789754-8B02-46F5-B54A-3B7C3BADA39B}" type="sibTrans" cxnId="{E47B2477-4F5C-4578-9490-20B5652469ED}">
      <dgm:prSet/>
      <dgm:spPr/>
      <dgm:t>
        <a:bodyPr/>
        <a:lstStyle/>
        <a:p>
          <a:endParaRPr lang="en-US"/>
        </a:p>
      </dgm:t>
    </dgm:pt>
    <dgm:pt modelId="{1DB36C97-3EFF-4F0A-8E61-51DE350CA082}">
      <dgm:prSet phldrT="[Text]" custT="1"/>
      <dgm:spPr/>
      <dgm:t>
        <a:bodyPr/>
        <a:lstStyle/>
        <a:p>
          <a:r>
            <a:rPr lang="en-US" sz="1600" dirty="0"/>
            <a:t>When? </a:t>
          </a:r>
          <a:r>
            <a:rPr lang="en-US" sz="1600" u="sng" dirty="0"/>
            <a:t>As soon as possible</a:t>
          </a:r>
          <a:r>
            <a:rPr lang="en-US" sz="1600" u="none" dirty="0"/>
            <a:t> </a:t>
          </a:r>
          <a:r>
            <a:rPr lang="en-US" sz="1600" b="1" u="none" dirty="0">
              <a:solidFill>
                <a:srgbClr val="FF0000"/>
              </a:solidFill>
            </a:rPr>
            <a:t>AFTER</a:t>
          </a:r>
          <a:r>
            <a:rPr lang="en-US" sz="1600" b="0" u="none" dirty="0">
              <a:solidFill>
                <a:schemeClr val="tx1"/>
              </a:solidFill>
            </a:rPr>
            <a:t> email verification received from Borrowings</a:t>
          </a:r>
          <a:endParaRPr lang="en-US" sz="1600" dirty="0"/>
        </a:p>
      </dgm:t>
    </dgm:pt>
    <dgm:pt modelId="{4DDCBBF7-E6D6-4155-B3F1-F0DFFE131EC7}" type="parTrans" cxnId="{0270F933-0B75-4884-B21E-06F874556913}">
      <dgm:prSet/>
      <dgm:spPr/>
      <dgm:t>
        <a:bodyPr/>
        <a:lstStyle/>
        <a:p>
          <a:endParaRPr lang="en-US"/>
        </a:p>
      </dgm:t>
    </dgm:pt>
    <dgm:pt modelId="{3D154CFC-CF25-4140-B69C-853CE2ED1713}" type="sibTrans" cxnId="{0270F933-0B75-4884-B21E-06F874556913}">
      <dgm:prSet/>
      <dgm:spPr/>
      <dgm:t>
        <a:bodyPr/>
        <a:lstStyle/>
        <a:p>
          <a:endParaRPr lang="en-US"/>
        </a:p>
      </dgm:t>
    </dgm:pt>
    <dgm:pt modelId="{F058158D-91CB-4CB2-81C0-DDF2305FE76B}" type="pres">
      <dgm:prSet presAssocID="{C2211CCE-4578-4F5E-849B-63DB8B951958}" presName="linearFlow" presStyleCnt="0">
        <dgm:presLayoutVars>
          <dgm:dir/>
          <dgm:animLvl val="lvl"/>
          <dgm:resizeHandles val="exact"/>
        </dgm:presLayoutVars>
      </dgm:prSet>
      <dgm:spPr/>
    </dgm:pt>
    <dgm:pt modelId="{D60FD095-45CD-4BB4-9BF3-85124725B1EA}" type="pres">
      <dgm:prSet presAssocID="{A46A98D2-BF26-46D6-A384-3C6E64A36992}" presName="composite" presStyleCnt="0"/>
      <dgm:spPr/>
    </dgm:pt>
    <dgm:pt modelId="{EC90F288-D2E1-4946-B618-FAC7E459EFAB}" type="pres">
      <dgm:prSet presAssocID="{A46A98D2-BF26-46D6-A384-3C6E64A36992}" presName="parentText" presStyleLbl="alignNode1" presStyleIdx="0" presStyleCnt="7">
        <dgm:presLayoutVars>
          <dgm:chMax val="1"/>
          <dgm:bulletEnabled val="1"/>
        </dgm:presLayoutVars>
      </dgm:prSet>
      <dgm:spPr/>
    </dgm:pt>
    <dgm:pt modelId="{B19B2A01-707B-48C9-A50D-D18E50E21A99}" type="pres">
      <dgm:prSet presAssocID="{A46A98D2-BF26-46D6-A384-3C6E64A36992}" presName="descendantText" presStyleLbl="alignAcc1" presStyleIdx="0" presStyleCnt="7">
        <dgm:presLayoutVars>
          <dgm:bulletEnabled val="1"/>
        </dgm:presLayoutVars>
      </dgm:prSet>
      <dgm:spPr/>
    </dgm:pt>
    <dgm:pt modelId="{2C7F6CE1-D0AA-4198-9A43-2A5B02E44CD2}" type="pres">
      <dgm:prSet presAssocID="{1B213348-7042-4A24-BB4B-2D23EEE3213B}" presName="sp" presStyleCnt="0"/>
      <dgm:spPr/>
    </dgm:pt>
    <dgm:pt modelId="{53245C34-0621-4F89-839D-60AC4B254305}" type="pres">
      <dgm:prSet presAssocID="{C5C35029-F38F-43A9-9F8C-04502BCCD5E8}" presName="composite" presStyleCnt="0"/>
      <dgm:spPr/>
    </dgm:pt>
    <dgm:pt modelId="{578E6C52-6AB7-441E-878A-8FE11F598902}" type="pres">
      <dgm:prSet presAssocID="{C5C35029-F38F-43A9-9F8C-04502BCCD5E8}" presName="parentText" presStyleLbl="alignNode1" presStyleIdx="1" presStyleCnt="7">
        <dgm:presLayoutVars>
          <dgm:chMax val="1"/>
          <dgm:bulletEnabled val="1"/>
        </dgm:presLayoutVars>
      </dgm:prSet>
      <dgm:spPr/>
    </dgm:pt>
    <dgm:pt modelId="{1DE28282-3D64-454C-B074-AB7F3901A088}" type="pres">
      <dgm:prSet presAssocID="{C5C35029-F38F-43A9-9F8C-04502BCCD5E8}" presName="descendantText" presStyleLbl="alignAcc1" presStyleIdx="1" presStyleCnt="7">
        <dgm:presLayoutVars>
          <dgm:bulletEnabled val="1"/>
        </dgm:presLayoutVars>
      </dgm:prSet>
      <dgm:spPr/>
    </dgm:pt>
    <dgm:pt modelId="{134F66B2-1F3E-48E0-A06D-51B5181124AD}" type="pres">
      <dgm:prSet presAssocID="{DF4AE400-2633-43AB-8CF2-CB1DE007DEA4}" presName="sp" presStyleCnt="0"/>
      <dgm:spPr/>
    </dgm:pt>
    <dgm:pt modelId="{895EA79D-5836-48B8-B34F-761BD1FBB8AA}" type="pres">
      <dgm:prSet presAssocID="{490C647C-569D-42B0-8BC9-1DDA53E0F1D0}" presName="composite" presStyleCnt="0"/>
      <dgm:spPr/>
    </dgm:pt>
    <dgm:pt modelId="{241560A3-54A3-442B-B785-FF5F0C351EBE}" type="pres">
      <dgm:prSet presAssocID="{490C647C-569D-42B0-8BC9-1DDA53E0F1D0}" presName="parentText" presStyleLbl="alignNode1" presStyleIdx="2" presStyleCnt="7">
        <dgm:presLayoutVars>
          <dgm:chMax val="1"/>
          <dgm:bulletEnabled val="1"/>
        </dgm:presLayoutVars>
      </dgm:prSet>
      <dgm:spPr/>
    </dgm:pt>
    <dgm:pt modelId="{064C5720-90D5-4661-A3F9-80CC7FBBF6DB}" type="pres">
      <dgm:prSet presAssocID="{490C647C-569D-42B0-8BC9-1DDA53E0F1D0}" presName="descendantText" presStyleLbl="alignAcc1" presStyleIdx="2" presStyleCnt="7">
        <dgm:presLayoutVars>
          <dgm:bulletEnabled val="1"/>
        </dgm:presLayoutVars>
      </dgm:prSet>
      <dgm:spPr/>
    </dgm:pt>
    <dgm:pt modelId="{A646CF01-068F-4980-AB12-8388F8B6452D}" type="pres">
      <dgm:prSet presAssocID="{EBCAC7CF-6FF8-4B4F-93A4-86BD7544B114}" presName="sp" presStyleCnt="0"/>
      <dgm:spPr/>
    </dgm:pt>
    <dgm:pt modelId="{078C156B-CAAB-464E-A730-EB0F6E6D9FE5}" type="pres">
      <dgm:prSet presAssocID="{70DAC6A8-F75C-4252-8539-4B3B44973F23}" presName="composite" presStyleCnt="0"/>
      <dgm:spPr/>
    </dgm:pt>
    <dgm:pt modelId="{AA066A80-A410-4B7F-BA5B-B4CC736E7F4B}" type="pres">
      <dgm:prSet presAssocID="{70DAC6A8-F75C-4252-8539-4B3B44973F23}" presName="parentText" presStyleLbl="alignNode1" presStyleIdx="3" presStyleCnt="7">
        <dgm:presLayoutVars>
          <dgm:chMax val="1"/>
          <dgm:bulletEnabled val="1"/>
        </dgm:presLayoutVars>
      </dgm:prSet>
      <dgm:spPr/>
    </dgm:pt>
    <dgm:pt modelId="{474AFDF7-D915-41BB-8EE0-4C442CC183BB}" type="pres">
      <dgm:prSet presAssocID="{70DAC6A8-F75C-4252-8539-4B3B44973F23}" presName="descendantText" presStyleLbl="alignAcc1" presStyleIdx="3" presStyleCnt="7">
        <dgm:presLayoutVars>
          <dgm:bulletEnabled val="1"/>
        </dgm:presLayoutVars>
      </dgm:prSet>
      <dgm:spPr/>
    </dgm:pt>
    <dgm:pt modelId="{E5F5BA8C-C825-473E-B25E-32B546DF30D6}" type="pres">
      <dgm:prSet presAssocID="{03DF1903-ACFF-47C1-9603-16C7EC2CF2E7}" presName="sp" presStyleCnt="0"/>
      <dgm:spPr/>
    </dgm:pt>
    <dgm:pt modelId="{0C0EE604-90E0-45CD-A77B-A3D08A5BEFEE}" type="pres">
      <dgm:prSet presAssocID="{EB6395BF-3EDE-44C9-9C57-DCDEAB5638E7}" presName="composite" presStyleCnt="0"/>
      <dgm:spPr/>
    </dgm:pt>
    <dgm:pt modelId="{B20F1CC5-70B9-4D2F-98E6-DEC8054187BB}" type="pres">
      <dgm:prSet presAssocID="{EB6395BF-3EDE-44C9-9C57-DCDEAB5638E7}" presName="parentText" presStyleLbl="alignNode1" presStyleIdx="4" presStyleCnt="7">
        <dgm:presLayoutVars>
          <dgm:chMax val="1"/>
          <dgm:bulletEnabled val="1"/>
        </dgm:presLayoutVars>
      </dgm:prSet>
      <dgm:spPr/>
    </dgm:pt>
    <dgm:pt modelId="{995C6408-F55D-4EA7-9562-5976825D3DA2}" type="pres">
      <dgm:prSet presAssocID="{EB6395BF-3EDE-44C9-9C57-DCDEAB5638E7}" presName="descendantText" presStyleLbl="alignAcc1" presStyleIdx="4" presStyleCnt="7">
        <dgm:presLayoutVars>
          <dgm:bulletEnabled val="1"/>
        </dgm:presLayoutVars>
      </dgm:prSet>
      <dgm:spPr/>
    </dgm:pt>
    <dgm:pt modelId="{51449D18-A35F-4927-B6CE-91D3F9B4C36F}" type="pres">
      <dgm:prSet presAssocID="{32D5E549-DAEF-403A-82D4-49FEF1FB4B57}" presName="sp" presStyleCnt="0"/>
      <dgm:spPr/>
    </dgm:pt>
    <dgm:pt modelId="{79FFB9D1-50C0-45BD-8547-0A35D7170B64}" type="pres">
      <dgm:prSet presAssocID="{99DA8E9C-F65A-48DB-83E8-324EDCEC9785}" presName="composite" presStyleCnt="0"/>
      <dgm:spPr/>
    </dgm:pt>
    <dgm:pt modelId="{55843783-D214-495F-81C2-8413D835125C}" type="pres">
      <dgm:prSet presAssocID="{99DA8E9C-F65A-48DB-83E8-324EDCEC9785}" presName="parentText" presStyleLbl="alignNode1" presStyleIdx="5" presStyleCnt="7">
        <dgm:presLayoutVars>
          <dgm:chMax val="1"/>
          <dgm:bulletEnabled val="1"/>
        </dgm:presLayoutVars>
      </dgm:prSet>
      <dgm:spPr/>
    </dgm:pt>
    <dgm:pt modelId="{6B00C1A1-EE71-4028-886E-9FF916DEBB08}" type="pres">
      <dgm:prSet presAssocID="{99DA8E9C-F65A-48DB-83E8-324EDCEC9785}" presName="descendantText" presStyleLbl="alignAcc1" presStyleIdx="5" presStyleCnt="7">
        <dgm:presLayoutVars>
          <dgm:bulletEnabled val="1"/>
        </dgm:presLayoutVars>
      </dgm:prSet>
      <dgm:spPr/>
    </dgm:pt>
    <dgm:pt modelId="{9AE0973B-72F4-4FF2-86D1-050570798474}" type="pres">
      <dgm:prSet presAssocID="{224774DA-76DA-425D-8D8F-7521D1373B84}" presName="sp" presStyleCnt="0"/>
      <dgm:spPr/>
    </dgm:pt>
    <dgm:pt modelId="{4A4C5064-277C-4B9B-9A70-14895ECD400A}" type="pres">
      <dgm:prSet presAssocID="{F40C6D7D-6129-4918-A3A3-625947FD53D1}" presName="composite" presStyleCnt="0"/>
      <dgm:spPr/>
    </dgm:pt>
    <dgm:pt modelId="{CE642869-FB31-4776-B1DE-11C8B68FF250}" type="pres">
      <dgm:prSet presAssocID="{F40C6D7D-6129-4918-A3A3-625947FD53D1}" presName="parentText" presStyleLbl="alignNode1" presStyleIdx="6" presStyleCnt="7">
        <dgm:presLayoutVars>
          <dgm:chMax val="1"/>
          <dgm:bulletEnabled val="1"/>
        </dgm:presLayoutVars>
      </dgm:prSet>
      <dgm:spPr/>
    </dgm:pt>
    <dgm:pt modelId="{65698299-4F19-40FF-89F1-4BFB1DDFCFC1}" type="pres">
      <dgm:prSet presAssocID="{F40C6D7D-6129-4918-A3A3-625947FD53D1}" presName="descendantText" presStyleLbl="alignAcc1" presStyleIdx="6" presStyleCnt="7">
        <dgm:presLayoutVars>
          <dgm:bulletEnabled val="1"/>
        </dgm:presLayoutVars>
      </dgm:prSet>
      <dgm:spPr/>
    </dgm:pt>
  </dgm:ptLst>
  <dgm:cxnLst>
    <dgm:cxn modelId="{C9B01903-E715-411F-8AD7-70797BA36BB4}" type="presOf" srcId="{C5C35029-F38F-43A9-9F8C-04502BCCD5E8}" destId="{578E6C52-6AB7-441E-878A-8FE11F598902}" srcOrd="0" destOrd="0" presId="urn:microsoft.com/office/officeart/2005/8/layout/chevron2"/>
    <dgm:cxn modelId="{FA5B270F-2BB4-4221-BDC0-54BE6843D88C}" srcId="{C2211CCE-4578-4F5E-849B-63DB8B951958}" destId="{F40C6D7D-6129-4918-A3A3-625947FD53D1}" srcOrd="6" destOrd="0" parTransId="{C5334646-3F9B-4030-A276-E9B544D82DC3}" sibTransId="{817AF561-C2FA-428D-ADC8-33B2E0BBFF96}"/>
    <dgm:cxn modelId="{539CBA11-8DC3-44F6-8C95-E9BD538E267E}" type="presOf" srcId="{E76AE5F2-29A7-435C-B3AC-5894F42ECF23}" destId="{65698299-4F19-40FF-89F1-4BFB1DDFCFC1}" srcOrd="0" destOrd="0" presId="urn:microsoft.com/office/officeart/2005/8/layout/chevron2"/>
    <dgm:cxn modelId="{BD9BE21C-DA4A-42F6-B64C-7FBFD8EDF9E2}" srcId="{70DAC6A8-F75C-4252-8539-4B3B44973F23}" destId="{F1BB7D97-A781-45E8-9EE0-A439FDAB5C4A}" srcOrd="0" destOrd="0" parTransId="{B423C94E-737B-42E1-8A3C-413BA9B3AC6E}" sibTransId="{D904C49A-E1D2-4189-9D88-94ED3804DA23}"/>
    <dgm:cxn modelId="{A253371D-7A86-447A-9601-57AED190C0A1}" type="presOf" srcId="{1130F1B5-95EF-42E3-B49B-28BD8E8C6B00}" destId="{995C6408-F55D-4EA7-9562-5976825D3DA2}" srcOrd="0" destOrd="1" presId="urn:microsoft.com/office/officeart/2005/8/layout/chevron2"/>
    <dgm:cxn modelId="{9411DB21-BFC0-47E0-9CF4-454F2F1CB1C6}" type="presOf" srcId="{C2211CCE-4578-4F5E-849B-63DB8B951958}" destId="{F058158D-91CB-4CB2-81C0-DDF2305FE76B}" srcOrd="0" destOrd="0" presId="urn:microsoft.com/office/officeart/2005/8/layout/chevron2"/>
    <dgm:cxn modelId="{93AA9822-394A-4AFF-A050-D744FCC8007D}" type="presOf" srcId="{83738870-B15F-4723-83DF-156DA8FB5ED5}" destId="{474AFDF7-D915-41BB-8EE0-4C442CC183BB}" srcOrd="0" destOrd="1" presId="urn:microsoft.com/office/officeart/2005/8/layout/chevron2"/>
    <dgm:cxn modelId="{FB4B8A26-546C-4B2E-AD6D-CB3B779FEC29}" type="presOf" srcId="{745D0B8D-26AF-4FAD-B5C2-27A188D8B17F}" destId="{6B00C1A1-EE71-4028-886E-9FF916DEBB08}" srcOrd="0" destOrd="0" presId="urn:microsoft.com/office/officeart/2005/8/layout/chevron2"/>
    <dgm:cxn modelId="{CD712527-D41F-498B-8950-021FFBC73D08}" type="presOf" srcId="{D5ED60EF-CD9E-491D-87A3-993852E7BFA8}" destId="{6B00C1A1-EE71-4028-886E-9FF916DEBB08}" srcOrd="0" destOrd="1" presId="urn:microsoft.com/office/officeart/2005/8/layout/chevron2"/>
    <dgm:cxn modelId="{A2450B2B-0BBD-464F-AC16-2B7AFAF114B3}" srcId="{C2211CCE-4578-4F5E-849B-63DB8B951958}" destId="{490C647C-569D-42B0-8BC9-1DDA53E0F1D0}" srcOrd="2" destOrd="0" parTransId="{0EBBB008-26DC-4BE1-8CE8-90D7588C9A27}" sibTransId="{EBCAC7CF-6FF8-4B4F-93A4-86BD7544B114}"/>
    <dgm:cxn modelId="{0270F933-0B75-4884-B21E-06F874556913}" srcId="{F40C6D7D-6129-4918-A3A3-625947FD53D1}" destId="{1DB36C97-3EFF-4F0A-8E61-51DE350CA082}" srcOrd="1" destOrd="0" parTransId="{4DDCBBF7-E6D6-4155-B3F1-F0DFFE131EC7}" sibTransId="{3D154CFC-CF25-4140-B69C-853CE2ED1713}"/>
    <dgm:cxn modelId="{9AB5AF36-48C9-40A1-AAE6-EE3E49E16FE6}" type="presOf" srcId="{B5A63727-F4C7-4A7C-87D4-FB2F1BA477FF}" destId="{064C5720-90D5-4661-A3F9-80CC7FBBF6DB}" srcOrd="0" destOrd="1" presId="urn:microsoft.com/office/officeart/2005/8/layout/chevron2"/>
    <dgm:cxn modelId="{AA9D163E-26FF-4A71-A60F-D3050FB4447A}" srcId="{C2211CCE-4578-4F5E-849B-63DB8B951958}" destId="{EB6395BF-3EDE-44C9-9C57-DCDEAB5638E7}" srcOrd="4" destOrd="0" parTransId="{67721D82-DA08-40E7-815A-52C5741331EB}" sibTransId="{32D5E549-DAEF-403A-82D4-49FEF1FB4B57}"/>
    <dgm:cxn modelId="{601C985B-C92B-4500-AB6F-29B801251197}" srcId="{C2211CCE-4578-4F5E-849B-63DB8B951958}" destId="{70DAC6A8-F75C-4252-8539-4B3B44973F23}" srcOrd="3" destOrd="0" parTransId="{FC0290BF-FD92-4063-87C9-F93570EDBEBE}" sibTransId="{03DF1903-ACFF-47C1-9603-16C7EC2CF2E7}"/>
    <dgm:cxn modelId="{4548A841-3B0A-4459-9A16-9176CAA827CF}" type="presOf" srcId="{1DB36C97-3EFF-4F0A-8E61-51DE350CA082}" destId="{65698299-4F19-40FF-89F1-4BFB1DDFCFC1}" srcOrd="0" destOrd="1" presId="urn:microsoft.com/office/officeart/2005/8/layout/chevron2"/>
    <dgm:cxn modelId="{EA8B4843-E73A-4D56-BD3F-BAF55722AAB8}" type="presOf" srcId="{8725F818-900E-4081-9D01-DE2859E0C129}" destId="{1DE28282-3D64-454C-B074-AB7F3901A088}" srcOrd="0" destOrd="1" presId="urn:microsoft.com/office/officeart/2005/8/layout/chevron2"/>
    <dgm:cxn modelId="{533A6346-15D7-4F13-8044-8C3F8EC1A683}" srcId="{A46A98D2-BF26-46D6-A384-3C6E64A36992}" destId="{89EAF48C-18FF-4E82-BEF8-DB4AEF3CD373}" srcOrd="0" destOrd="0" parTransId="{1FAEC2AF-E81D-4CE2-A3A7-45C0B6313B19}" sibTransId="{52BEC5F6-F41B-42A0-BC7C-7D2C8E67988F}"/>
    <dgm:cxn modelId="{11F5ED6A-063E-4C52-A577-C7BC351CB474}" srcId="{490C647C-569D-42B0-8BC9-1DDA53E0F1D0}" destId="{B5A63727-F4C7-4A7C-87D4-FB2F1BA477FF}" srcOrd="1" destOrd="0" parTransId="{2F32617A-0E12-41B4-AE55-C04F4E1B251F}" sibTransId="{046B6E34-3EB1-426D-8CBB-9EBBD9E0364B}"/>
    <dgm:cxn modelId="{D94D0A4D-4639-47E3-920F-177B2128A3EB}" srcId="{490C647C-569D-42B0-8BC9-1DDA53E0F1D0}" destId="{473903CF-07F3-4933-AB03-E96941A6E34B}" srcOrd="0" destOrd="0" parTransId="{F851E723-B70C-40BF-9814-0AD738C2E1A0}" sibTransId="{E12D5345-74F6-4DDD-AB6C-9F5C71534522}"/>
    <dgm:cxn modelId="{F45E0F71-4F11-45C6-88DA-BDD14AFAFE40}" srcId="{C2211CCE-4578-4F5E-849B-63DB8B951958}" destId="{C5C35029-F38F-43A9-9F8C-04502BCCD5E8}" srcOrd="1" destOrd="0" parTransId="{8B85AE5A-D7DA-482B-9B55-C1C196183C09}" sibTransId="{DF4AE400-2633-43AB-8CF2-CB1DE007DEA4}"/>
    <dgm:cxn modelId="{E47B2477-4F5C-4578-9490-20B5652469ED}" srcId="{F40C6D7D-6129-4918-A3A3-625947FD53D1}" destId="{E76AE5F2-29A7-435C-B3AC-5894F42ECF23}" srcOrd="0" destOrd="0" parTransId="{0E9E5CD2-A695-480D-98C9-D557E4DD38AE}" sibTransId="{D4789754-8B02-46F5-B54A-3B7C3BADA39B}"/>
    <dgm:cxn modelId="{B251F977-F3EC-4793-A907-EA04BF207B67}" type="presOf" srcId="{F40C6D7D-6129-4918-A3A3-625947FD53D1}" destId="{CE642869-FB31-4776-B1DE-11C8B68FF250}" srcOrd="0" destOrd="0" presId="urn:microsoft.com/office/officeart/2005/8/layout/chevron2"/>
    <dgm:cxn modelId="{66E3C25A-DFEA-4726-B8B0-53B454410355}" srcId="{A46A98D2-BF26-46D6-A384-3C6E64A36992}" destId="{EF8063E7-F984-41EC-A32E-0043F64A8C6E}" srcOrd="1" destOrd="0" parTransId="{782669D2-0329-4A10-9931-45085B015147}" sibTransId="{E6299972-B01C-4A06-8F21-2D7CA0B88622}"/>
    <dgm:cxn modelId="{11238586-B14B-480F-9A18-ABEA789C21E5}" srcId="{C2211CCE-4578-4F5E-849B-63DB8B951958}" destId="{A46A98D2-BF26-46D6-A384-3C6E64A36992}" srcOrd="0" destOrd="0" parTransId="{3BA9B6BA-2142-4094-B3DB-0F59B7E69404}" sibTransId="{1B213348-7042-4A24-BB4B-2D23EEE3213B}"/>
    <dgm:cxn modelId="{D4FF278E-01C0-4471-918A-CC6260349AD3}" type="presOf" srcId="{99DA8E9C-F65A-48DB-83E8-324EDCEC9785}" destId="{55843783-D214-495F-81C2-8413D835125C}" srcOrd="0" destOrd="0" presId="urn:microsoft.com/office/officeart/2005/8/layout/chevron2"/>
    <dgm:cxn modelId="{3742548E-58C0-4DAB-BEA1-CE6592F98B04}" srcId="{C2211CCE-4578-4F5E-849B-63DB8B951958}" destId="{99DA8E9C-F65A-48DB-83E8-324EDCEC9785}" srcOrd="5" destOrd="0" parTransId="{07DD8736-0FE1-4B87-8500-E77FDD3B4C04}" sibTransId="{224774DA-76DA-425D-8D8F-7521D1373B84}"/>
    <dgm:cxn modelId="{91297A8E-C85A-4E69-9AB3-803A355C864D}" type="presOf" srcId="{A46A98D2-BF26-46D6-A384-3C6E64A36992}" destId="{EC90F288-D2E1-4946-B618-FAC7E459EFAB}" srcOrd="0" destOrd="0" presId="urn:microsoft.com/office/officeart/2005/8/layout/chevron2"/>
    <dgm:cxn modelId="{B0655497-BC98-4814-B4FB-50A6D95F5477}" type="presOf" srcId="{F0BFD963-1E1F-4860-8C66-C502CBB9D9A2}" destId="{1DE28282-3D64-454C-B074-AB7F3901A088}" srcOrd="0" destOrd="0" presId="urn:microsoft.com/office/officeart/2005/8/layout/chevron2"/>
    <dgm:cxn modelId="{8141EE99-4FF6-4A47-9F6A-55F9E9E925AD}" type="presOf" srcId="{EB6395BF-3EDE-44C9-9C57-DCDEAB5638E7}" destId="{B20F1CC5-70B9-4D2F-98E6-DEC8054187BB}" srcOrd="0" destOrd="0" presId="urn:microsoft.com/office/officeart/2005/8/layout/chevron2"/>
    <dgm:cxn modelId="{00CE4AAA-0F3F-4DD3-871C-2811FF8AF0A3}" srcId="{99DA8E9C-F65A-48DB-83E8-324EDCEC9785}" destId="{745D0B8D-26AF-4FAD-B5C2-27A188D8B17F}" srcOrd="0" destOrd="0" parTransId="{D97A0528-8FB5-43FE-98D5-BC9F0B002A12}" sibTransId="{78471F36-02B0-4171-BB44-29FDC2A3F773}"/>
    <dgm:cxn modelId="{4508E4B3-A8B3-4972-B615-EEA834A3E00A}" srcId="{70DAC6A8-F75C-4252-8539-4B3B44973F23}" destId="{83738870-B15F-4723-83DF-156DA8FB5ED5}" srcOrd="1" destOrd="0" parTransId="{79BA4446-14DA-40F7-91E1-4B1CE9125EA8}" sibTransId="{0AEA50E6-41FC-4E5E-815C-1EC1B89452E4}"/>
    <dgm:cxn modelId="{F0392CB4-F30D-4F6E-BCF8-84B1387ED098}" srcId="{EB6395BF-3EDE-44C9-9C57-DCDEAB5638E7}" destId="{1130F1B5-95EF-42E3-B49B-28BD8E8C6B00}" srcOrd="1" destOrd="0" parTransId="{C6AC2CBA-A6C4-40FB-AF74-3F7B57DEA232}" sibTransId="{5F2B9AC9-E3A8-4D16-A268-7A2612F0A0A2}"/>
    <dgm:cxn modelId="{A3A5FDB8-A6BE-497D-BAF3-D617CB5F908F}" type="presOf" srcId="{490C647C-569D-42B0-8BC9-1DDA53E0F1D0}" destId="{241560A3-54A3-442B-B785-FF5F0C351EBE}" srcOrd="0" destOrd="0" presId="urn:microsoft.com/office/officeart/2005/8/layout/chevron2"/>
    <dgm:cxn modelId="{8D946EB9-E5B5-4762-95B3-4781A1F3A637}" type="presOf" srcId="{473903CF-07F3-4933-AB03-E96941A6E34B}" destId="{064C5720-90D5-4661-A3F9-80CC7FBBF6DB}" srcOrd="0" destOrd="0" presId="urn:microsoft.com/office/officeart/2005/8/layout/chevron2"/>
    <dgm:cxn modelId="{A0154ABE-786C-467A-BD27-1336F82BA0B4}" type="presOf" srcId="{F1BB7D97-A781-45E8-9EE0-A439FDAB5C4A}" destId="{474AFDF7-D915-41BB-8EE0-4C442CC183BB}" srcOrd="0" destOrd="0" presId="urn:microsoft.com/office/officeart/2005/8/layout/chevron2"/>
    <dgm:cxn modelId="{24817ABE-C633-4FA6-93C8-697BA4319910}" type="presOf" srcId="{7944EE76-81DE-4258-B57B-7C3E2EC13E50}" destId="{995C6408-F55D-4EA7-9562-5976825D3DA2}" srcOrd="0" destOrd="0" presId="urn:microsoft.com/office/officeart/2005/8/layout/chevron2"/>
    <dgm:cxn modelId="{BD312DC2-5693-47E8-B000-68426037AFF1}" srcId="{EB6395BF-3EDE-44C9-9C57-DCDEAB5638E7}" destId="{7944EE76-81DE-4258-B57B-7C3E2EC13E50}" srcOrd="0" destOrd="0" parTransId="{BAC879B0-8EE9-4E8F-AEF2-30DD82942C62}" sibTransId="{AE0A9584-AA1C-4496-82CA-0EDE5086C866}"/>
    <dgm:cxn modelId="{70D2A9CF-7223-4A17-9B89-88F5BC7ACBEB}" srcId="{C5C35029-F38F-43A9-9F8C-04502BCCD5E8}" destId="{8725F818-900E-4081-9D01-DE2859E0C129}" srcOrd="1" destOrd="0" parTransId="{79A9A7E5-5F64-4FB2-AB97-6FCD98634679}" sibTransId="{7F401A21-557C-49A7-BCAD-9B20BAEFABF2}"/>
    <dgm:cxn modelId="{19ACD7D6-FBBC-41AB-95C6-FF3355716218}" srcId="{C5C35029-F38F-43A9-9F8C-04502BCCD5E8}" destId="{F0BFD963-1E1F-4860-8C66-C502CBB9D9A2}" srcOrd="0" destOrd="0" parTransId="{515C440C-628F-4987-A053-87B082BA6AA9}" sibTransId="{27B1CD52-3A3B-4C8C-A6E9-715532333F15}"/>
    <dgm:cxn modelId="{97FFE9DA-9B18-488E-9EDB-B6494388112E}" srcId="{99DA8E9C-F65A-48DB-83E8-324EDCEC9785}" destId="{D5ED60EF-CD9E-491D-87A3-993852E7BFA8}" srcOrd="1" destOrd="0" parTransId="{583DCB2A-9952-4A2D-99DB-BA3A76CFFAEB}" sibTransId="{3DCCE6B6-6F79-49B6-AD5B-3AE849A9F68E}"/>
    <dgm:cxn modelId="{EA70CFE0-78CB-4B2A-934B-3C3C8AE15A06}" type="presOf" srcId="{70DAC6A8-F75C-4252-8539-4B3B44973F23}" destId="{AA066A80-A410-4B7F-BA5B-B4CC736E7F4B}" srcOrd="0" destOrd="0" presId="urn:microsoft.com/office/officeart/2005/8/layout/chevron2"/>
    <dgm:cxn modelId="{7C772AE4-7B74-4D4F-8DFA-B9F69034D81A}" type="presOf" srcId="{89EAF48C-18FF-4E82-BEF8-DB4AEF3CD373}" destId="{B19B2A01-707B-48C9-A50D-D18E50E21A99}" srcOrd="0" destOrd="0" presId="urn:microsoft.com/office/officeart/2005/8/layout/chevron2"/>
    <dgm:cxn modelId="{F68031FE-5C0C-4155-A70D-37D1F55B03AB}" type="presOf" srcId="{EF8063E7-F984-41EC-A32E-0043F64A8C6E}" destId="{B19B2A01-707B-48C9-A50D-D18E50E21A99}" srcOrd="0" destOrd="1" presId="urn:microsoft.com/office/officeart/2005/8/layout/chevron2"/>
    <dgm:cxn modelId="{D4452FC8-FA88-4B39-AED0-7B72AA1E0474}" type="presParOf" srcId="{F058158D-91CB-4CB2-81C0-DDF2305FE76B}" destId="{D60FD095-45CD-4BB4-9BF3-85124725B1EA}" srcOrd="0" destOrd="0" presId="urn:microsoft.com/office/officeart/2005/8/layout/chevron2"/>
    <dgm:cxn modelId="{554F19F3-ED49-44C6-B382-2805F0452250}" type="presParOf" srcId="{D60FD095-45CD-4BB4-9BF3-85124725B1EA}" destId="{EC90F288-D2E1-4946-B618-FAC7E459EFAB}" srcOrd="0" destOrd="0" presId="urn:microsoft.com/office/officeart/2005/8/layout/chevron2"/>
    <dgm:cxn modelId="{A250B0B0-D10B-40A7-8272-341193F5E92A}" type="presParOf" srcId="{D60FD095-45CD-4BB4-9BF3-85124725B1EA}" destId="{B19B2A01-707B-48C9-A50D-D18E50E21A99}" srcOrd="1" destOrd="0" presId="urn:microsoft.com/office/officeart/2005/8/layout/chevron2"/>
    <dgm:cxn modelId="{92F7B31C-0851-4655-AA46-62CFECF4E2C6}" type="presParOf" srcId="{F058158D-91CB-4CB2-81C0-DDF2305FE76B}" destId="{2C7F6CE1-D0AA-4198-9A43-2A5B02E44CD2}" srcOrd="1" destOrd="0" presId="urn:microsoft.com/office/officeart/2005/8/layout/chevron2"/>
    <dgm:cxn modelId="{803ACE82-DA7D-434F-81C3-3211CA0ED827}" type="presParOf" srcId="{F058158D-91CB-4CB2-81C0-DDF2305FE76B}" destId="{53245C34-0621-4F89-839D-60AC4B254305}" srcOrd="2" destOrd="0" presId="urn:microsoft.com/office/officeart/2005/8/layout/chevron2"/>
    <dgm:cxn modelId="{877E1A17-0339-4E38-A00F-98DC277C8D81}" type="presParOf" srcId="{53245C34-0621-4F89-839D-60AC4B254305}" destId="{578E6C52-6AB7-441E-878A-8FE11F598902}" srcOrd="0" destOrd="0" presId="urn:microsoft.com/office/officeart/2005/8/layout/chevron2"/>
    <dgm:cxn modelId="{ABCA9B31-7D16-4556-8187-CC13AB08129D}" type="presParOf" srcId="{53245C34-0621-4F89-839D-60AC4B254305}" destId="{1DE28282-3D64-454C-B074-AB7F3901A088}" srcOrd="1" destOrd="0" presId="urn:microsoft.com/office/officeart/2005/8/layout/chevron2"/>
    <dgm:cxn modelId="{F7248330-F7FA-436C-B7AE-BC352B78CF1D}" type="presParOf" srcId="{F058158D-91CB-4CB2-81C0-DDF2305FE76B}" destId="{134F66B2-1F3E-48E0-A06D-51B5181124AD}" srcOrd="3" destOrd="0" presId="urn:microsoft.com/office/officeart/2005/8/layout/chevron2"/>
    <dgm:cxn modelId="{92387CC4-F8F9-4D46-A259-4564FE25A9BB}" type="presParOf" srcId="{F058158D-91CB-4CB2-81C0-DDF2305FE76B}" destId="{895EA79D-5836-48B8-B34F-761BD1FBB8AA}" srcOrd="4" destOrd="0" presId="urn:microsoft.com/office/officeart/2005/8/layout/chevron2"/>
    <dgm:cxn modelId="{8956D44C-346A-46F2-AE5B-448218234518}" type="presParOf" srcId="{895EA79D-5836-48B8-B34F-761BD1FBB8AA}" destId="{241560A3-54A3-442B-B785-FF5F0C351EBE}" srcOrd="0" destOrd="0" presId="urn:microsoft.com/office/officeart/2005/8/layout/chevron2"/>
    <dgm:cxn modelId="{580C6AC3-857E-4787-9384-E2D9368D1B86}" type="presParOf" srcId="{895EA79D-5836-48B8-B34F-761BD1FBB8AA}" destId="{064C5720-90D5-4661-A3F9-80CC7FBBF6DB}" srcOrd="1" destOrd="0" presId="urn:microsoft.com/office/officeart/2005/8/layout/chevron2"/>
    <dgm:cxn modelId="{F771DB2E-46DB-47AF-B46E-14758ABFD9BD}" type="presParOf" srcId="{F058158D-91CB-4CB2-81C0-DDF2305FE76B}" destId="{A646CF01-068F-4980-AB12-8388F8B6452D}" srcOrd="5" destOrd="0" presId="urn:microsoft.com/office/officeart/2005/8/layout/chevron2"/>
    <dgm:cxn modelId="{8EB0D26A-8894-44D7-BD93-C66348931F6D}" type="presParOf" srcId="{F058158D-91CB-4CB2-81C0-DDF2305FE76B}" destId="{078C156B-CAAB-464E-A730-EB0F6E6D9FE5}" srcOrd="6" destOrd="0" presId="urn:microsoft.com/office/officeart/2005/8/layout/chevron2"/>
    <dgm:cxn modelId="{ABFC1573-50A3-49B3-9F43-3B78A9E909A2}" type="presParOf" srcId="{078C156B-CAAB-464E-A730-EB0F6E6D9FE5}" destId="{AA066A80-A410-4B7F-BA5B-B4CC736E7F4B}" srcOrd="0" destOrd="0" presId="urn:microsoft.com/office/officeart/2005/8/layout/chevron2"/>
    <dgm:cxn modelId="{17281DA1-5A3F-474C-87D8-570180F34765}" type="presParOf" srcId="{078C156B-CAAB-464E-A730-EB0F6E6D9FE5}" destId="{474AFDF7-D915-41BB-8EE0-4C442CC183BB}" srcOrd="1" destOrd="0" presId="urn:microsoft.com/office/officeart/2005/8/layout/chevron2"/>
    <dgm:cxn modelId="{595DBA31-0313-43C6-BAD2-0D111D14063F}" type="presParOf" srcId="{F058158D-91CB-4CB2-81C0-DDF2305FE76B}" destId="{E5F5BA8C-C825-473E-B25E-32B546DF30D6}" srcOrd="7" destOrd="0" presId="urn:microsoft.com/office/officeart/2005/8/layout/chevron2"/>
    <dgm:cxn modelId="{DC5B9CAD-60CF-4576-90A4-C7F745F99492}" type="presParOf" srcId="{F058158D-91CB-4CB2-81C0-DDF2305FE76B}" destId="{0C0EE604-90E0-45CD-A77B-A3D08A5BEFEE}" srcOrd="8" destOrd="0" presId="urn:microsoft.com/office/officeart/2005/8/layout/chevron2"/>
    <dgm:cxn modelId="{B74C8AC3-8E7C-4ACA-BC11-FB980F28C35B}" type="presParOf" srcId="{0C0EE604-90E0-45CD-A77B-A3D08A5BEFEE}" destId="{B20F1CC5-70B9-4D2F-98E6-DEC8054187BB}" srcOrd="0" destOrd="0" presId="urn:microsoft.com/office/officeart/2005/8/layout/chevron2"/>
    <dgm:cxn modelId="{0E9CBEED-0526-45E4-B411-DAE097F5195D}" type="presParOf" srcId="{0C0EE604-90E0-45CD-A77B-A3D08A5BEFEE}" destId="{995C6408-F55D-4EA7-9562-5976825D3DA2}" srcOrd="1" destOrd="0" presId="urn:microsoft.com/office/officeart/2005/8/layout/chevron2"/>
    <dgm:cxn modelId="{6F3FF602-A508-4CE9-A8F8-F61AB4741D18}" type="presParOf" srcId="{F058158D-91CB-4CB2-81C0-DDF2305FE76B}" destId="{51449D18-A35F-4927-B6CE-91D3F9B4C36F}" srcOrd="9" destOrd="0" presId="urn:microsoft.com/office/officeart/2005/8/layout/chevron2"/>
    <dgm:cxn modelId="{44E8818D-9C38-480B-A0D7-239052C04C0C}" type="presParOf" srcId="{F058158D-91CB-4CB2-81C0-DDF2305FE76B}" destId="{79FFB9D1-50C0-45BD-8547-0A35D7170B64}" srcOrd="10" destOrd="0" presId="urn:microsoft.com/office/officeart/2005/8/layout/chevron2"/>
    <dgm:cxn modelId="{6A4488AA-2954-4504-B672-74F0D44A4F16}" type="presParOf" srcId="{79FFB9D1-50C0-45BD-8547-0A35D7170B64}" destId="{55843783-D214-495F-81C2-8413D835125C}" srcOrd="0" destOrd="0" presId="urn:microsoft.com/office/officeart/2005/8/layout/chevron2"/>
    <dgm:cxn modelId="{0F5E251E-354A-4351-989C-A353A8146500}" type="presParOf" srcId="{79FFB9D1-50C0-45BD-8547-0A35D7170B64}" destId="{6B00C1A1-EE71-4028-886E-9FF916DEBB08}" srcOrd="1" destOrd="0" presId="urn:microsoft.com/office/officeart/2005/8/layout/chevron2"/>
    <dgm:cxn modelId="{C58FA63A-37AA-4A64-8AB6-BD29E32E7054}" type="presParOf" srcId="{F058158D-91CB-4CB2-81C0-DDF2305FE76B}" destId="{9AE0973B-72F4-4FF2-86D1-050570798474}" srcOrd="11" destOrd="0" presId="urn:microsoft.com/office/officeart/2005/8/layout/chevron2"/>
    <dgm:cxn modelId="{7EC93363-A1FD-4390-ABA7-2C8AAFABC978}" type="presParOf" srcId="{F058158D-91CB-4CB2-81C0-DDF2305FE76B}" destId="{4A4C5064-277C-4B9B-9A70-14895ECD400A}" srcOrd="12" destOrd="0" presId="urn:microsoft.com/office/officeart/2005/8/layout/chevron2"/>
    <dgm:cxn modelId="{43473DD5-56BF-4AAE-94CD-FD1EEDE19F6C}" type="presParOf" srcId="{4A4C5064-277C-4B9B-9A70-14895ECD400A}" destId="{CE642869-FB31-4776-B1DE-11C8B68FF250}" srcOrd="0" destOrd="0" presId="urn:microsoft.com/office/officeart/2005/8/layout/chevron2"/>
    <dgm:cxn modelId="{69D17005-CDAD-4215-8785-7F0B636CE4EE}" type="presParOf" srcId="{4A4C5064-277C-4B9B-9A70-14895ECD400A}" destId="{65698299-4F19-40FF-89F1-4BFB1DDFCFC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2FE03-2F68-493D-AA1C-8900EDB12B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EF16E0C-CF85-4074-B5C1-9F22854D0924}">
      <dgm:prSet phldrT="[Text]" custT="1"/>
      <dgm:spPr/>
      <dgm:t>
        <a:bodyPr tIns="182880" bIns="182880"/>
        <a:lstStyle/>
        <a:p>
          <a:pPr algn="l"/>
          <a:r>
            <a:rPr lang="en-US" sz="2400" dirty="0"/>
            <a:t>Review Authority</a:t>
          </a:r>
        </a:p>
      </dgm:t>
    </dgm:pt>
    <dgm:pt modelId="{F3127595-5391-4C59-8239-F3D817C16B61}" type="parTrans" cxnId="{6154E380-CDD3-494B-A049-C38BECDED187}">
      <dgm:prSet/>
      <dgm:spPr/>
      <dgm:t>
        <a:bodyPr/>
        <a:lstStyle/>
        <a:p>
          <a:endParaRPr lang="en-US"/>
        </a:p>
      </dgm:t>
    </dgm:pt>
    <dgm:pt modelId="{93A921BD-9A41-4840-B9C9-C1842EAF0EEC}" type="sibTrans" cxnId="{6154E380-CDD3-494B-A049-C38BECDED187}">
      <dgm:prSet/>
      <dgm:spPr/>
      <dgm:t>
        <a:bodyPr/>
        <a:lstStyle/>
        <a:p>
          <a:endParaRPr lang="en-US"/>
        </a:p>
      </dgm:t>
    </dgm:pt>
    <dgm:pt modelId="{0BDD77F9-4F39-4A97-BFD9-D85C1B7F3B34}">
      <dgm:prSet phldrT="[Text]" custT="1"/>
      <dgm:spPr/>
      <dgm:t>
        <a:bodyPr/>
        <a:lstStyle/>
        <a:p>
          <a:r>
            <a:rPr lang="en-US" sz="2400" dirty="0"/>
            <a:t>Review and Process</a:t>
          </a:r>
        </a:p>
      </dgm:t>
    </dgm:pt>
    <dgm:pt modelId="{35950003-87C9-4E00-A8A0-326FF28199D3}" type="parTrans" cxnId="{2D3D3D0C-06E0-4E5C-A6D8-E5B15CB40FA6}">
      <dgm:prSet/>
      <dgm:spPr/>
      <dgm:t>
        <a:bodyPr/>
        <a:lstStyle/>
        <a:p>
          <a:endParaRPr lang="en-US"/>
        </a:p>
      </dgm:t>
    </dgm:pt>
    <dgm:pt modelId="{6855A65E-5239-441F-A4CA-070F3AC97F83}" type="sibTrans" cxnId="{2D3D3D0C-06E0-4E5C-A6D8-E5B15CB40FA6}">
      <dgm:prSet/>
      <dgm:spPr/>
      <dgm:t>
        <a:bodyPr/>
        <a:lstStyle/>
        <a:p>
          <a:endParaRPr lang="en-US"/>
        </a:p>
      </dgm:t>
    </dgm:pt>
    <dgm:pt modelId="{F28F440D-0116-4D06-8E36-0DB623F46635}">
      <dgm:prSet phldrT="[Text]" custT="1"/>
      <dgm:spPr/>
      <dgm:t>
        <a:bodyPr/>
        <a:lstStyle/>
        <a:p>
          <a:r>
            <a:rPr lang="en-US" sz="2400" dirty="0"/>
            <a:t>Principal transactions received in CARS</a:t>
          </a:r>
        </a:p>
      </dgm:t>
    </dgm:pt>
    <dgm:pt modelId="{4205F284-7744-4BF2-89B2-2EE39762D853}" type="parTrans" cxnId="{48539CD4-5885-47EA-BA8F-B0AE0A8F5ED7}">
      <dgm:prSet/>
      <dgm:spPr/>
      <dgm:t>
        <a:bodyPr/>
        <a:lstStyle/>
        <a:p>
          <a:endParaRPr lang="en-US"/>
        </a:p>
      </dgm:t>
    </dgm:pt>
    <dgm:pt modelId="{5E19AB17-702A-49D7-8677-CEC71A08D80E}" type="sibTrans" cxnId="{48539CD4-5885-47EA-BA8F-B0AE0A8F5ED7}">
      <dgm:prSet/>
      <dgm:spPr/>
      <dgm:t>
        <a:bodyPr/>
        <a:lstStyle/>
        <a:p>
          <a:endParaRPr lang="en-US"/>
        </a:p>
      </dgm:t>
    </dgm:pt>
    <dgm:pt modelId="{BCA4E4DC-66BA-49EB-A3CB-8B4B4E0EC448}">
      <dgm:prSet phldrT="[Text]" custT="1"/>
      <dgm:spPr/>
      <dgm:t>
        <a:bodyPr/>
        <a:lstStyle/>
        <a:p>
          <a:r>
            <a:rPr lang="en-US" sz="2400" dirty="0"/>
            <a:t>Account For and Report</a:t>
          </a:r>
        </a:p>
      </dgm:t>
    </dgm:pt>
    <dgm:pt modelId="{ABCC1EA9-1EBE-4506-A32D-BF94C4948183}" type="parTrans" cxnId="{B9B8EA46-9361-49B9-8D07-F7FCCD281002}">
      <dgm:prSet/>
      <dgm:spPr/>
      <dgm:t>
        <a:bodyPr/>
        <a:lstStyle/>
        <a:p>
          <a:endParaRPr lang="en-US"/>
        </a:p>
      </dgm:t>
    </dgm:pt>
    <dgm:pt modelId="{CA23F817-6CD7-4378-A754-AAF2B649E4C1}" type="sibTrans" cxnId="{B9B8EA46-9361-49B9-8D07-F7FCCD281002}">
      <dgm:prSet/>
      <dgm:spPr/>
      <dgm:t>
        <a:bodyPr/>
        <a:lstStyle/>
        <a:p>
          <a:endParaRPr lang="en-US"/>
        </a:p>
      </dgm:t>
    </dgm:pt>
    <dgm:pt modelId="{DF1221B6-9C68-43D4-AC39-7D99FB266D8E}">
      <dgm:prSet phldrT="[Text]" custT="1"/>
      <dgm:spPr/>
      <dgm:t>
        <a:bodyPr/>
        <a:lstStyle/>
        <a:p>
          <a:r>
            <a:rPr lang="en-US" sz="2400" dirty="0"/>
            <a:t>Treasury’s loans receivable with related interest</a:t>
          </a:r>
        </a:p>
      </dgm:t>
    </dgm:pt>
    <dgm:pt modelId="{5C044443-42CF-4CC8-8D76-56B3F525BC4B}" type="parTrans" cxnId="{02983ADC-4320-414C-B6F3-0C8AFAFB37AC}">
      <dgm:prSet/>
      <dgm:spPr/>
      <dgm:t>
        <a:bodyPr/>
        <a:lstStyle/>
        <a:p>
          <a:endParaRPr lang="en-US"/>
        </a:p>
      </dgm:t>
    </dgm:pt>
    <dgm:pt modelId="{1EB997CA-AB9E-4018-9A83-93E67050A997}" type="sibTrans" cxnId="{02983ADC-4320-414C-B6F3-0C8AFAFB37AC}">
      <dgm:prSet/>
      <dgm:spPr/>
      <dgm:t>
        <a:bodyPr/>
        <a:lstStyle/>
        <a:p>
          <a:endParaRPr lang="en-US"/>
        </a:p>
      </dgm:t>
    </dgm:pt>
    <dgm:pt modelId="{3B65FF2E-4441-4097-9496-98C76A86D9D7}">
      <dgm:prSet phldrT="[Text]" custT="1"/>
      <dgm:spPr/>
      <dgm:t>
        <a:bodyPr/>
        <a:lstStyle/>
        <a:p>
          <a:r>
            <a:rPr lang="en-US" sz="2400" dirty="0"/>
            <a:t>Interest transactions received in IPAC System</a:t>
          </a:r>
        </a:p>
      </dgm:t>
    </dgm:pt>
    <dgm:pt modelId="{7FEB2A77-DBC2-4135-924D-00467A698AC2}" type="parTrans" cxnId="{DF8CEAA9-C419-49A8-B050-260A0AEA1E84}">
      <dgm:prSet/>
      <dgm:spPr/>
      <dgm:t>
        <a:bodyPr/>
        <a:lstStyle/>
        <a:p>
          <a:endParaRPr lang="en-US"/>
        </a:p>
      </dgm:t>
    </dgm:pt>
    <dgm:pt modelId="{02985AEC-7A9A-4420-B151-DA7D6C29FC5C}" type="sibTrans" cxnId="{DF8CEAA9-C419-49A8-B050-260A0AEA1E84}">
      <dgm:prSet/>
      <dgm:spPr/>
      <dgm:t>
        <a:bodyPr/>
        <a:lstStyle/>
        <a:p>
          <a:endParaRPr lang="en-US"/>
        </a:p>
      </dgm:t>
    </dgm:pt>
    <dgm:pt modelId="{92317F85-5C79-42BD-8AF9-9F4E20B9FD90}">
      <dgm:prSet phldrT="[Text]" custT="1"/>
      <dgm:spPr/>
      <dgm:t>
        <a:bodyPr/>
        <a:lstStyle/>
        <a:p>
          <a:r>
            <a:rPr lang="en-US" sz="2400" dirty="0"/>
            <a:t>Treasury’s interest payable associated with Interest on Uninvested Funds</a:t>
          </a:r>
        </a:p>
      </dgm:t>
    </dgm:pt>
    <dgm:pt modelId="{2B217D3B-74F8-44F0-BB7B-8E4B814EAD98}" type="parTrans" cxnId="{79A6742C-8655-4BF5-8C58-4870C0BB4DD1}">
      <dgm:prSet/>
      <dgm:spPr/>
      <dgm:t>
        <a:bodyPr/>
        <a:lstStyle/>
        <a:p>
          <a:endParaRPr lang="en-US"/>
        </a:p>
      </dgm:t>
    </dgm:pt>
    <dgm:pt modelId="{D84D93FF-7416-4ADF-AFB6-B2288E9E9187}" type="sibTrans" cxnId="{79A6742C-8655-4BF5-8C58-4870C0BB4DD1}">
      <dgm:prSet/>
      <dgm:spPr/>
      <dgm:t>
        <a:bodyPr/>
        <a:lstStyle/>
        <a:p>
          <a:endParaRPr lang="en-US"/>
        </a:p>
      </dgm:t>
    </dgm:pt>
    <dgm:pt modelId="{AC1B6673-626D-4BAC-86F4-4A8EA38E4B71}">
      <dgm:prSet phldrT="[Text]" custT="1"/>
      <dgm:spPr/>
      <dgm:t>
        <a:bodyPr tIns="182880" bIns="182880"/>
        <a:lstStyle/>
        <a:p>
          <a:pPr algn="l"/>
          <a:r>
            <a:rPr lang="en-US" sz="2400" dirty="0"/>
            <a:t>Analyze and review legislative borrowing authority</a:t>
          </a:r>
        </a:p>
      </dgm:t>
    </dgm:pt>
    <dgm:pt modelId="{F86427A1-0C4C-45FB-A5A7-B9BCC34FDF5A}" type="parTrans" cxnId="{2909A94A-9148-4AA5-84A4-AEDC0EB37F2C}">
      <dgm:prSet/>
      <dgm:spPr/>
      <dgm:t>
        <a:bodyPr/>
        <a:lstStyle/>
        <a:p>
          <a:endParaRPr lang="en-US"/>
        </a:p>
      </dgm:t>
    </dgm:pt>
    <dgm:pt modelId="{56FCF0D7-AEE9-4942-9545-4B9E5F716587}" type="sibTrans" cxnId="{2909A94A-9148-4AA5-84A4-AEDC0EB37F2C}">
      <dgm:prSet/>
      <dgm:spPr/>
      <dgm:t>
        <a:bodyPr/>
        <a:lstStyle/>
        <a:p>
          <a:endParaRPr lang="en-US"/>
        </a:p>
      </dgm:t>
    </dgm:pt>
    <dgm:pt modelId="{F02D30C0-784B-4C8C-8EFB-179672E70044}">
      <dgm:prSet phldrT="[Text]" custT="1"/>
      <dgm:spPr/>
      <dgm:t>
        <a:bodyPr tIns="182880" bIns="182880"/>
        <a:lstStyle/>
        <a:p>
          <a:pPr algn="l"/>
          <a:r>
            <a:rPr lang="en-US" sz="2400" dirty="0"/>
            <a:t>Establish and renew loan agreements</a:t>
          </a:r>
        </a:p>
      </dgm:t>
    </dgm:pt>
    <dgm:pt modelId="{7C198B35-2DB6-477D-B32A-2F8B964068FA}" type="parTrans" cxnId="{CC3315F9-71A7-4D95-ABBF-F69C3BB50471}">
      <dgm:prSet/>
      <dgm:spPr/>
      <dgm:t>
        <a:bodyPr/>
        <a:lstStyle/>
        <a:p>
          <a:endParaRPr lang="en-US"/>
        </a:p>
      </dgm:t>
    </dgm:pt>
    <dgm:pt modelId="{4803FF0D-1159-436F-B6EF-849116D472D6}" type="sibTrans" cxnId="{CC3315F9-71A7-4D95-ABBF-F69C3BB50471}">
      <dgm:prSet/>
      <dgm:spPr/>
      <dgm:t>
        <a:bodyPr/>
        <a:lstStyle/>
        <a:p>
          <a:endParaRPr lang="en-US"/>
        </a:p>
      </dgm:t>
    </dgm:pt>
    <dgm:pt modelId="{37BC1AEF-F75F-4346-A485-F6C63724A8FF}" type="pres">
      <dgm:prSet presAssocID="{3B52FE03-2F68-493D-AA1C-8900EDB12BB7}" presName="linear" presStyleCnt="0">
        <dgm:presLayoutVars>
          <dgm:dir/>
          <dgm:animLvl val="lvl"/>
          <dgm:resizeHandles val="exact"/>
        </dgm:presLayoutVars>
      </dgm:prSet>
      <dgm:spPr/>
    </dgm:pt>
    <dgm:pt modelId="{7109C6ED-BBB5-4242-B90D-A23223C63165}" type="pres">
      <dgm:prSet presAssocID="{CEF16E0C-CF85-4074-B5C1-9F22854D0924}" presName="parentLin" presStyleCnt="0"/>
      <dgm:spPr/>
    </dgm:pt>
    <dgm:pt modelId="{D92808B9-0D85-47CF-8F78-BF0E9D954194}" type="pres">
      <dgm:prSet presAssocID="{CEF16E0C-CF85-4074-B5C1-9F22854D0924}" presName="parentLeftMargin" presStyleLbl="node1" presStyleIdx="0" presStyleCnt="3"/>
      <dgm:spPr/>
    </dgm:pt>
    <dgm:pt modelId="{745E464B-DC22-43CB-942C-C27024B70DE7}" type="pres">
      <dgm:prSet presAssocID="{CEF16E0C-CF85-4074-B5C1-9F22854D0924}" presName="parentText" presStyleLbl="node1" presStyleIdx="0" presStyleCnt="3">
        <dgm:presLayoutVars>
          <dgm:chMax val="0"/>
          <dgm:bulletEnabled val="1"/>
        </dgm:presLayoutVars>
      </dgm:prSet>
      <dgm:spPr/>
    </dgm:pt>
    <dgm:pt modelId="{48A4444E-8987-44D8-B5C5-8903052B13B4}" type="pres">
      <dgm:prSet presAssocID="{CEF16E0C-CF85-4074-B5C1-9F22854D0924}" presName="negativeSpace" presStyleCnt="0"/>
      <dgm:spPr/>
    </dgm:pt>
    <dgm:pt modelId="{9A7DA012-2A4F-422D-86A9-BFC1530FC2B0}" type="pres">
      <dgm:prSet presAssocID="{CEF16E0C-CF85-4074-B5C1-9F22854D0924}" presName="childText" presStyleLbl="conFgAcc1" presStyleIdx="0" presStyleCnt="3">
        <dgm:presLayoutVars>
          <dgm:bulletEnabled val="1"/>
        </dgm:presLayoutVars>
      </dgm:prSet>
      <dgm:spPr/>
    </dgm:pt>
    <dgm:pt modelId="{9C8749CA-AA6F-43D6-88B1-EA222AC858B6}" type="pres">
      <dgm:prSet presAssocID="{93A921BD-9A41-4840-B9C9-C1842EAF0EEC}" presName="spaceBetweenRectangles" presStyleCnt="0"/>
      <dgm:spPr/>
    </dgm:pt>
    <dgm:pt modelId="{86E5B806-4938-495B-9C20-4BB2A0E5ECD6}" type="pres">
      <dgm:prSet presAssocID="{0BDD77F9-4F39-4A97-BFD9-D85C1B7F3B34}" presName="parentLin" presStyleCnt="0"/>
      <dgm:spPr/>
    </dgm:pt>
    <dgm:pt modelId="{3CEA7C12-DA82-4D0C-8C13-FF5476630E11}" type="pres">
      <dgm:prSet presAssocID="{0BDD77F9-4F39-4A97-BFD9-D85C1B7F3B34}" presName="parentLeftMargin" presStyleLbl="node1" presStyleIdx="0" presStyleCnt="3"/>
      <dgm:spPr/>
    </dgm:pt>
    <dgm:pt modelId="{123AE85A-2B97-420B-9888-00A9732A62FB}" type="pres">
      <dgm:prSet presAssocID="{0BDD77F9-4F39-4A97-BFD9-D85C1B7F3B34}" presName="parentText" presStyleLbl="node1" presStyleIdx="1" presStyleCnt="3">
        <dgm:presLayoutVars>
          <dgm:chMax val="0"/>
          <dgm:bulletEnabled val="1"/>
        </dgm:presLayoutVars>
      </dgm:prSet>
      <dgm:spPr/>
    </dgm:pt>
    <dgm:pt modelId="{C7F3CA6E-9FE2-4A30-950A-333E8209489A}" type="pres">
      <dgm:prSet presAssocID="{0BDD77F9-4F39-4A97-BFD9-D85C1B7F3B34}" presName="negativeSpace" presStyleCnt="0"/>
      <dgm:spPr/>
    </dgm:pt>
    <dgm:pt modelId="{C2BA957C-E918-4A0C-A455-C34BF75F72E4}" type="pres">
      <dgm:prSet presAssocID="{0BDD77F9-4F39-4A97-BFD9-D85C1B7F3B34}" presName="childText" presStyleLbl="conFgAcc1" presStyleIdx="1" presStyleCnt="3">
        <dgm:presLayoutVars>
          <dgm:bulletEnabled val="1"/>
        </dgm:presLayoutVars>
      </dgm:prSet>
      <dgm:spPr/>
    </dgm:pt>
    <dgm:pt modelId="{947DAB9F-547A-4121-8045-91E56E530DE4}" type="pres">
      <dgm:prSet presAssocID="{6855A65E-5239-441F-A4CA-070F3AC97F83}" presName="spaceBetweenRectangles" presStyleCnt="0"/>
      <dgm:spPr/>
    </dgm:pt>
    <dgm:pt modelId="{736CF9DE-3D19-47CA-BB62-C36E18FFD569}" type="pres">
      <dgm:prSet presAssocID="{BCA4E4DC-66BA-49EB-A3CB-8B4B4E0EC448}" presName="parentLin" presStyleCnt="0"/>
      <dgm:spPr/>
    </dgm:pt>
    <dgm:pt modelId="{C8BFE1EA-9F15-48C4-9F0B-57C814427ECD}" type="pres">
      <dgm:prSet presAssocID="{BCA4E4DC-66BA-49EB-A3CB-8B4B4E0EC448}" presName="parentLeftMargin" presStyleLbl="node1" presStyleIdx="1" presStyleCnt="3"/>
      <dgm:spPr/>
    </dgm:pt>
    <dgm:pt modelId="{CAC3D25B-F595-4F0B-B6DC-8D38932ACCEB}" type="pres">
      <dgm:prSet presAssocID="{BCA4E4DC-66BA-49EB-A3CB-8B4B4E0EC448}" presName="parentText" presStyleLbl="node1" presStyleIdx="2" presStyleCnt="3">
        <dgm:presLayoutVars>
          <dgm:chMax val="0"/>
          <dgm:bulletEnabled val="1"/>
        </dgm:presLayoutVars>
      </dgm:prSet>
      <dgm:spPr/>
    </dgm:pt>
    <dgm:pt modelId="{2511C942-E229-4568-8C86-5720B4ECE301}" type="pres">
      <dgm:prSet presAssocID="{BCA4E4DC-66BA-49EB-A3CB-8B4B4E0EC448}" presName="negativeSpace" presStyleCnt="0"/>
      <dgm:spPr/>
    </dgm:pt>
    <dgm:pt modelId="{942EAD08-65EE-48F4-B9EE-9939C2912D8A}" type="pres">
      <dgm:prSet presAssocID="{BCA4E4DC-66BA-49EB-A3CB-8B4B4E0EC448}" presName="childText" presStyleLbl="conFgAcc1" presStyleIdx="2" presStyleCnt="3">
        <dgm:presLayoutVars>
          <dgm:bulletEnabled val="1"/>
        </dgm:presLayoutVars>
      </dgm:prSet>
      <dgm:spPr/>
    </dgm:pt>
  </dgm:ptLst>
  <dgm:cxnLst>
    <dgm:cxn modelId="{D6DAD107-72BC-47A7-BED0-1F257FF308B8}" type="presOf" srcId="{AC1B6673-626D-4BAC-86F4-4A8EA38E4B71}" destId="{9A7DA012-2A4F-422D-86A9-BFC1530FC2B0}" srcOrd="0" destOrd="0" presId="urn:microsoft.com/office/officeart/2005/8/layout/list1"/>
    <dgm:cxn modelId="{2D3D3D0C-06E0-4E5C-A6D8-E5B15CB40FA6}" srcId="{3B52FE03-2F68-493D-AA1C-8900EDB12BB7}" destId="{0BDD77F9-4F39-4A97-BFD9-D85C1B7F3B34}" srcOrd="1" destOrd="0" parTransId="{35950003-87C9-4E00-A8A0-326FF28199D3}" sibTransId="{6855A65E-5239-441F-A4CA-070F3AC97F83}"/>
    <dgm:cxn modelId="{05EE0710-68B2-40A4-80AF-16D014AB8A14}" type="presOf" srcId="{DF1221B6-9C68-43D4-AC39-7D99FB266D8E}" destId="{942EAD08-65EE-48F4-B9EE-9939C2912D8A}" srcOrd="0" destOrd="0" presId="urn:microsoft.com/office/officeart/2005/8/layout/list1"/>
    <dgm:cxn modelId="{79A6742C-8655-4BF5-8C58-4870C0BB4DD1}" srcId="{BCA4E4DC-66BA-49EB-A3CB-8B4B4E0EC448}" destId="{92317F85-5C79-42BD-8AF9-9F4E20B9FD90}" srcOrd="1" destOrd="0" parTransId="{2B217D3B-74F8-44F0-BB7B-8E4B814EAD98}" sibTransId="{D84D93FF-7416-4ADF-AFB6-B2288E9E9187}"/>
    <dgm:cxn modelId="{F8371B2E-F4C4-4311-B02B-E013C6AA3413}" type="presOf" srcId="{0BDD77F9-4F39-4A97-BFD9-D85C1B7F3B34}" destId="{3CEA7C12-DA82-4D0C-8C13-FF5476630E11}" srcOrd="0" destOrd="0" presId="urn:microsoft.com/office/officeart/2005/8/layout/list1"/>
    <dgm:cxn modelId="{920C9962-6301-4FA2-8D7C-8AFBD890E781}" type="presOf" srcId="{CEF16E0C-CF85-4074-B5C1-9F22854D0924}" destId="{D92808B9-0D85-47CF-8F78-BF0E9D954194}" srcOrd="0" destOrd="0" presId="urn:microsoft.com/office/officeart/2005/8/layout/list1"/>
    <dgm:cxn modelId="{B9B8EA46-9361-49B9-8D07-F7FCCD281002}" srcId="{3B52FE03-2F68-493D-AA1C-8900EDB12BB7}" destId="{BCA4E4DC-66BA-49EB-A3CB-8B4B4E0EC448}" srcOrd="2" destOrd="0" parTransId="{ABCC1EA9-1EBE-4506-A32D-BF94C4948183}" sibTransId="{CA23F817-6CD7-4378-A754-AAF2B649E4C1}"/>
    <dgm:cxn modelId="{55CB2C47-F570-4C04-94F5-D97A593A86AA}" type="presOf" srcId="{BCA4E4DC-66BA-49EB-A3CB-8B4B4E0EC448}" destId="{CAC3D25B-F595-4F0B-B6DC-8D38932ACCEB}" srcOrd="1" destOrd="0" presId="urn:microsoft.com/office/officeart/2005/8/layout/list1"/>
    <dgm:cxn modelId="{2909A94A-9148-4AA5-84A4-AEDC0EB37F2C}" srcId="{CEF16E0C-CF85-4074-B5C1-9F22854D0924}" destId="{AC1B6673-626D-4BAC-86F4-4A8EA38E4B71}" srcOrd="0" destOrd="0" parTransId="{F86427A1-0C4C-45FB-A5A7-B9BCC34FDF5A}" sibTransId="{56FCF0D7-AEE9-4942-9545-4B9E5F716587}"/>
    <dgm:cxn modelId="{1271E86C-23DF-47CE-B15F-4536B499064E}" type="presOf" srcId="{3B65FF2E-4441-4097-9496-98C76A86D9D7}" destId="{C2BA957C-E918-4A0C-A455-C34BF75F72E4}" srcOrd="0" destOrd="1" presId="urn:microsoft.com/office/officeart/2005/8/layout/list1"/>
    <dgm:cxn modelId="{8C812E54-6D1F-4A0F-9489-277C2203F881}" type="presOf" srcId="{F28F440D-0116-4D06-8E36-0DB623F46635}" destId="{C2BA957C-E918-4A0C-A455-C34BF75F72E4}" srcOrd="0" destOrd="0" presId="urn:microsoft.com/office/officeart/2005/8/layout/list1"/>
    <dgm:cxn modelId="{72FAB279-B6C9-43E0-AE31-878BF44C1374}" type="presOf" srcId="{F02D30C0-784B-4C8C-8EFB-179672E70044}" destId="{9A7DA012-2A4F-422D-86A9-BFC1530FC2B0}" srcOrd="0" destOrd="1" presId="urn:microsoft.com/office/officeart/2005/8/layout/list1"/>
    <dgm:cxn modelId="{6154E380-CDD3-494B-A049-C38BECDED187}" srcId="{3B52FE03-2F68-493D-AA1C-8900EDB12BB7}" destId="{CEF16E0C-CF85-4074-B5C1-9F22854D0924}" srcOrd="0" destOrd="0" parTransId="{F3127595-5391-4C59-8239-F3D817C16B61}" sibTransId="{93A921BD-9A41-4840-B9C9-C1842EAF0EEC}"/>
    <dgm:cxn modelId="{5D049A8E-F15B-4BC0-A929-DD60A38D002E}" type="presOf" srcId="{92317F85-5C79-42BD-8AF9-9F4E20B9FD90}" destId="{942EAD08-65EE-48F4-B9EE-9939C2912D8A}" srcOrd="0" destOrd="1" presId="urn:microsoft.com/office/officeart/2005/8/layout/list1"/>
    <dgm:cxn modelId="{5F6D83A2-CE61-466C-81BC-7E5243F3415B}" type="presOf" srcId="{3B52FE03-2F68-493D-AA1C-8900EDB12BB7}" destId="{37BC1AEF-F75F-4346-A485-F6C63724A8FF}" srcOrd="0" destOrd="0" presId="urn:microsoft.com/office/officeart/2005/8/layout/list1"/>
    <dgm:cxn modelId="{9EE962A4-DEAF-4595-B352-5ADF23FFB0BF}" type="presOf" srcId="{BCA4E4DC-66BA-49EB-A3CB-8B4B4E0EC448}" destId="{C8BFE1EA-9F15-48C4-9F0B-57C814427ECD}" srcOrd="0" destOrd="0" presId="urn:microsoft.com/office/officeart/2005/8/layout/list1"/>
    <dgm:cxn modelId="{DF8CEAA9-C419-49A8-B050-260A0AEA1E84}" srcId="{0BDD77F9-4F39-4A97-BFD9-D85C1B7F3B34}" destId="{3B65FF2E-4441-4097-9496-98C76A86D9D7}" srcOrd="1" destOrd="0" parTransId="{7FEB2A77-DBC2-4135-924D-00467A698AC2}" sibTransId="{02985AEC-7A9A-4420-B151-DA7D6C29FC5C}"/>
    <dgm:cxn modelId="{137B95C5-A157-423D-8043-21C8269489A1}" type="presOf" srcId="{CEF16E0C-CF85-4074-B5C1-9F22854D0924}" destId="{745E464B-DC22-43CB-942C-C27024B70DE7}" srcOrd="1" destOrd="0" presId="urn:microsoft.com/office/officeart/2005/8/layout/list1"/>
    <dgm:cxn modelId="{47CBDECD-0A03-4398-B0F3-B3CA4C3EA222}" type="presOf" srcId="{0BDD77F9-4F39-4A97-BFD9-D85C1B7F3B34}" destId="{123AE85A-2B97-420B-9888-00A9732A62FB}" srcOrd="1" destOrd="0" presId="urn:microsoft.com/office/officeart/2005/8/layout/list1"/>
    <dgm:cxn modelId="{48539CD4-5885-47EA-BA8F-B0AE0A8F5ED7}" srcId="{0BDD77F9-4F39-4A97-BFD9-D85C1B7F3B34}" destId="{F28F440D-0116-4D06-8E36-0DB623F46635}" srcOrd="0" destOrd="0" parTransId="{4205F284-7744-4BF2-89B2-2EE39762D853}" sibTransId="{5E19AB17-702A-49D7-8677-CEC71A08D80E}"/>
    <dgm:cxn modelId="{02983ADC-4320-414C-B6F3-0C8AFAFB37AC}" srcId="{BCA4E4DC-66BA-49EB-A3CB-8B4B4E0EC448}" destId="{DF1221B6-9C68-43D4-AC39-7D99FB266D8E}" srcOrd="0" destOrd="0" parTransId="{5C044443-42CF-4CC8-8D76-56B3F525BC4B}" sibTransId="{1EB997CA-AB9E-4018-9A83-93E67050A997}"/>
    <dgm:cxn modelId="{CC3315F9-71A7-4D95-ABBF-F69C3BB50471}" srcId="{CEF16E0C-CF85-4074-B5C1-9F22854D0924}" destId="{F02D30C0-784B-4C8C-8EFB-179672E70044}" srcOrd="1" destOrd="0" parTransId="{7C198B35-2DB6-477D-B32A-2F8B964068FA}" sibTransId="{4803FF0D-1159-436F-B6EF-849116D472D6}"/>
    <dgm:cxn modelId="{F6D903FD-C7CF-41EB-ADF3-02CB8D114414}" type="presParOf" srcId="{37BC1AEF-F75F-4346-A485-F6C63724A8FF}" destId="{7109C6ED-BBB5-4242-B90D-A23223C63165}" srcOrd="0" destOrd="0" presId="urn:microsoft.com/office/officeart/2005/8/layout/list1"/>
    <dgm:cxn modelId="{D61262B9-B7A4-45B9-8E3D-C109A5E22060}" type="presParOf" srcId="{7109C6ED-BBB5-4242-B90D-A23223C63165}" destId="{D92808B9-0D85-47CF-8F78-BF0E9D954194}" srcOrd="0" destOrd="0" presId="urn:microsoft.com/office/officeart/2005/8/layout/list1"/>
    <dgm:cxn modelId="{5D3EC3F9-DEFD-4A45-97D9-D6CE21C2F17B}" type="presParOf" srcId="{7109C6ED-BBB5-4242-B90D-A23223C63165}" destId="{745E464B-DC22-43CB-942C-C27024B70DE7}" srcOrd="1" destOrd="0" presId="urn:microsoft.com/office/officeart/2005/8/layout/list1"/>
    <dgm:cxn modelId="{1B271A6C-369F-4323-B820-E959AFD109EE}" type="presParOf" srcId="{37BC1AEF-F75F-4346-A485-F6C63724A8FF}" destId="{48A4444E-8987-44D8-B5C5-8903052B13B4}" srcOrd="1" destOrd="0" presId="urn:microsoft.com/office/officeart/2005/8/layout/list1"/>
    <dgm:cxn modelId="{AC8809DB-AA23-4DA2-B354-7B5C0574C205}" type="presParOf" srcId="{37BC1AEF-F75F-4346-A485-F6C63724A8FF}" destId="{9A7DA012-2A4F-422D-86A9-BFC1530FC2B0}" srcOrd="2" destOrd="0" presId="urn:microsoft.com/office/officeart/2005/8/layout/list1"/>
    <dgm:cxn modelId="{8A01CA82-547B-4897-9A77-D1B2FB9CA931}" type="presParOf" srcId="{37BC1AEF-F75F-4346-A485-F6C63724A8FF}" destId="{9C8749CA-AA6F-43D6-88B1-EA222AC858B6}" srcOrd="3" destOrd="0" presId="urn:microsoft.com/office/officeart/2005/8/layout/list1"/>
    <dgm:cxn modelId="{94C993F9-8200-4119-B9F4-D36422DC65A8}" type="presParOf" srcId="{37BC1AEF-F75F-4346-A485-F6C63724A8FF}" destId="{86E5B806-4938-495B-9C20-4BB2A0E5ECD6}" srcOrd="4" destOrd="0" presId="urn:microsoft.com/office/officeart/2005/8/layout/list1"/>
    <dgm:cxn modelId="{FF4760C9-3323-4F24-B453-3647C0211B19}" type="presParOf" srcId="{86E5B806-4938-495B-9C20-4BB2A0E5ECD6}" destId="{3CEA7C12-DA82-4D0C-8C13-FF5476630E11}" srcOrd="0" destOrd="0" presId="urn:microsoft.com/office/officeart/2005/8/layout/list1"/>
    <dgm:cxn modelId="{C03BB2FB-A2D8-4EA6-89D4-C5B5923C91C4}" type="presParOf" srcId="{86E5B806-4938-495B-9C20-4BB2A0E5ECD6}" destId="{123AE85A-2B97-420B-9888-00A9732A62FB}" srcOrd="1" destOrd="0" presId="urn:microsoft.com/office/officeart/2005/8/layout/list1"/>
    <dgm:cxn modelId="{3A628F9A-3FDF-4DCD-89AC-7F628C65D6E2}" type="presParOf" srcId="{37BC1AEF-F75F-4346-A485-F6C63724A8FF}" destId="{C7F3CA6E-9FE2-4A30-950A-333E8209489A}" srcOrd="5" destOrd="0" presId="urn:microsoft.com/office/officeart/2005/8/layout/list1"/>
    <dgm:cxn modelId="{1D8616BA-416B-42D2-AE9B-671F0109FF74}" type="presParOf" srcId="{37BC1AEF-F75F-4346-A485-F6C63724A8FF}" destId="{C2BA957C-E918-4A0C-A455-C34BF75F72E4}" srcOrd="6" destOrd="0" presId="urn:microsoft.com/office/officeart/2005/8/layout/list1"/>
    <dgm:cxn modelId="{BFA25CEC-609A-4439-948B-377D4465520A}" type="presParOf" srcId="{37BC1AEF-F75F-4346-A485-F6C63724A8FF}" destId="{947DAB9F-547A-4121-8045-91E56E530DE4}" srcOrd="7" destOrd="0" presId="urn:microsoft.com/office/officeart/2005/8/layout/list1"/>
    <dgm:cxn modelId="{130B7A4C-13B4-41DA-A36A-E5A4F6082682}" type="presParOf" srcId="{37BC1AEF-F75F-4346-A485-F6C63724A8FF}" destId="{736CF9DE-3D19-47CA-BB62-C36E18FFD569}" srcOrd="8" destOrd="0" presId="urn:microsoft.com/office/officeart/2005/8/layout/list1"/>
    <dgm:cxn modelId="{634F93ED-A25A-4E53-BEF4-5107CE301801}" type="presParOf" srcId="{736CF9DE-3D19-47CA-BB62-C36E18FFD569}" destId="{C8BFE1EA-9F15-48C4-9F0B-57C814427ECD}" srcOrd="0" destOrd="0" presId="urn:microsoft.com/office/officeart/2005/8/layout/list1"/>
    <dgm:cxn modelId="{DA9A2A5B-5F86-4F63-912C-DDAD5653A659}" type="presParOf" srcId="{736CF9DE-3D19-47CA-BB62-C36E18FFD569}" destId="{CAC3D25B-F595-4F0B-B6DC-8D38932ACCEB}" srcOrd="1" destOrd="0" presId="urn:microsoft.com/office/officeart/2005/8/layout/list1"/>
    <dgm:cxn modelId="{80CF9E1E-9E71-4C96-82E7-90AFAA2550D0}" type="presParOf" srcId="{37BC1AEF-F75F-4346-A485-F6C63724A8FF}" destId="{2511C942-E229-4568-8C86-5720B4ECE301}" srcOrd="9" destOrd="0" presId="urn:microsoft.com/office/officeart/2005/8/layout/list1"/>
    <dgm:cxn modelId="{4CBC4C58-0800-45D0-A30E-DEA454FF4EAD}" type="presParOf" srcId="{37BC1AEF-F75F-4346-A485-F6C63724A8FF}" destId="{942EAD08-65EE-48F4-B9EE-9939C2912D8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51996-8FB1-4E49-9469-C326CCFC22A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B638958-D68D-4548-8194-FB8CB93F8842}">
      <dgm:prSet phldrT="[Text]" custT="1"/>
      <dgm:spPr/>
      <dgm:t>
        <a:bodyPr/>
        <a:lstStyle/>
        <a:p>
          <a:r>
            <a:rPr lang="en-US" sz="2400" dirty="0"/>
            <a:t>Treasury Direct Reports</a:t>
          </a:r>
        </a:p>
      </dgm:t>
    </dgm:pt>
    <dgm:pt modelId="{2EFC5235-C573-489A-AEE9-4E8CA3573946}" type="parTrans" cxnId="{CDCF94B2-0FCF-456F-AD97-948CE69A9D3C}">
      <dgm:prSet/>
      <dgm:spPr/>
      <dgm:t>
        <a:bodyPr/>
        <a:lstStyle/>
        <a:p>
          <a:endParaRPr lang="en-US"/>
        </a:p>
      </dgm:t>
    </dgm:pt>
    <dgm:pt modelId="{06D87B67-7C08-4A81-BA9E-94F1AD66350D}" type="sibTrans" cxnId="{CDCF94B2-0FCF-456F-AD97-948CE69A9D3C}">
      <dgm:prSet/>
      <dgm:spPr/>
      <dgm:t>
        <a:bodyPr/>
        <a:lstStyle/>
        <a:p>
          <a:endParaRPr lang="en-US"/>
        </a:p>
      </dgm:t>
    </dgm:pt>
    <dgm:pt modelId="{46FB40B4-922C-4780-B6CE-98A267BE210A}">
      <dgm:prSet phldrT="[Text]" custT="1"/>
      <dgm:spPr/>
      <dgm:t>
        <a:bodyPr/>
        <a:lstStyle/>
        <a:p>
          <a:r>
            <a:rPr lang="en-US" sz="2400" dirty="0"/>
            <a:t>Can be reviewed now</a:t>
          </a:r>
        </a:p>
      </dgm:t>
    </dgm:pt>
    <dgm:pt modelId="{4C1B2A90-6BB3-4B2D-B48E-0373D0A452DD}" type="parTrans" cxnId="{D6747F3F-31AE-4428-ACF4-74763E211251}">
      <dgm:prSet/>
      <dgm:spPr/>
      <dgm:t>
        <a:bodyPr/>
        <a:lstStyle/>
        <a:p>
          <a:endParaRPr lang="en-US"/>
        </a:p>
      </dgm:t>
    </dgm:pt>
    <dgm:pt modelId="{2767F74B-AF0A-4DBE-91D5-E7C923B01EE2}" type="sibTrans" cxnId="{D6747F3F-31AE-4428-ACF4-74763E211251}">
      <dgm:prSet/>
      <dgm:spPr/>
      <dgm:t>
        <a:bodyPr/>
        <a:lstStyle/>
        <a:p>
          <a:endParaRPr lang="en-US"/>
        </a:p>
      </dgm:t>
    </dgm:pt>
    <dgm:pt modelId="{06523F60-DCAC-4E75-B2FE-553722EAAFFF}">
      <dgm:prSet phldrT="[Text]" custT="1"/>
      <dgm:spPr/>
      <dgm:t>
        <a:bodyPr/>
        <a:lstStyle/>
        <a:p>
          <a:r>
            <a:rPr lang="en-US" sz="2400" dirty="0"/>
            <a:t>Summary General Ledger Report</a:t>
          </a:r>
        </a:p>
      </dgm:t>
    </dgm:pt>
    <dgm:pt modelId="{112487F6-61AB-4528-9986-DC50446B6F6A}" type="parTrans" cxnId="{C1AA89DB-940E-4E1E-8204-87A52846AE58}">
      <dgm:prSet/>
      <dgm:spPr/>
      <dgm:t>
        <a:bodyPr/>
        <a:lstStyle/>
        <a:p>
          <a:endParaRPr lang="en-US"/>
        </a:p>
      </dgm:t>
    </dgm:pt>
    <dgm:pt modelId="{A72092B6-A2C4-445F-A3EC-F3A9ED8FEB5A}" type="sibTrans" cxnId="{C1AA89DB-940E-4E1E-8204-87A52846AE58}">
      <dgm:prSet/>
      <dgm:spPr/>
      <dgm:t>
        <a:bodyPr/>
        <a:lstStyle/>
        <a:p>
          <a:endParaRPr lang="en-US"/>
        </a:p>
      </dgm:t>
    </dgm:pt>
    <dgm:pt modelId="{52981DA2-96EB-4CC2-90B6-09F47A65A2EC}">
      <dgm:prSet phldrT="[Text]" custT="1"/>
      <dgm:spPr/>
      <dgm:t>
        <a:bodyPr/>
        <a:lstStyle/>
        <a:p>
          <a:r>
            <a:rPr lang="en-US" sz="2400" dirty="0"/>
            <a:t>Detailed Principal and Interest Report</a:t>
          </a:r>
        </a:p>
      </dgm:t>
    </dgm:pt>
    <dgm:pt modelId="{B216356A-0640-4B0C-9349-8F9E5796197B}" type="parTrans" cxnId="{DC304D71-1D1B-4E63-98BB-AA24841638CD}">
      <dgm:prSet/>
      <dgm:spPr/>
      <dgm:t>
        <a:bodyPr/>
        <a:lstStyle/>
        <a:p>
          <a:endParaRPr lang="en-US"/>
        </a:p>
      </dgm:t>
    </dgm:pt>
    <dgm:pt modelId="{690BBBFD-EC35-4DBE-B00D-9C3E274A707D}" type="sibTrans" cxnId="{DC304D71-1D1B-4E63-98BB-AA24841638CD}">
      <dgm:prSet/>
      <dgm:spPr/>
      <dgm:t>
        <a:bodyPr/>
        <a:lstStyle/>
        <a:p>
          <a:endParaRPr lang="en-US"/>
        </a:p>
      </dgm:t>
    </dgm:pt>
    <dgm:pt modelId="{F1FE5826-CE0A-43D5-96B6-19C7F6DD2950}">
      <dgm:prSet phldrT="[Text]" custT="1"/>
      <dgm:spPr/>
      <dgm:t>
        <a:bodyPr/>
        <a:lstStyle/>
        <a:p>
          <a:r>
            <a:rPr lang="en-US" sz="2400" dirty="0"/>
            <a:t>Custom Reports</a:t>
          </a:r>
        </a:p>
      </dgm:t>
    </dgm:pt>
    <dgm:pt modelId="{B2D3F4D7-F30F-48C3-AF1A-80291E85E63A}" type="parTrans" cxnId="{C5D0DE83-0BDE-4B14-AAE4-6BA7C7298329}">
      <dgm:prSet/>
      <dgm:spPr/>
      <dgm:t>
        <a:bodyPr/>
        <a:lstStyle/>
        <a:p>
          <a:endParaRPr lang="en-US"/>
        </a:p>
      </dgm:t>
    </dgm:pt>
    <dgm:pt modelId="{83917C01-BDFB-4808-A17E-1DC4DB8841C0}" type="sibTrans" cxnId="{C5D0DE83-0BDE-4B14-AAE4-6BA7C7298329}">
      <dgm:prSet/>
      <dgm:spPr/>
      <dgm:t>
        <a:bodyPr/>
        <a:lstStyle/>
        <a:p>
          <a:endParaRPr lang="en-US"/>
        </a:p>
      </dgm:t>
    </dgm:pt>
    <dgm:pt modelId="{F56B3EFD-ADEB-4107-93A6-0FB4D87A08FF}" type="pres">
      <dgm:prSet presAssocID="{44C51996-8FB1-4E49-9469-C326CCFC22AC}" presName="linear" presStyleCnt="0">
        <dgm:presLayoutVars>
          <dgm:dir/>
          <dgm:animLvl val="lvl"/>
          <dgm:resizeHandles val="exact"/>
        </dgm:presLayoutVars>
      </dgm:prSet>
      <dgm:spPr/>
    </dgm:pt>
    <dgm:pt modelId="{CA389243-B38C-48E0-B498-8AE8E86C7855}" type="pres">
      <dgm:prSet presAssocID="{8B638958-D68D-4548-8194-FB8CB93F8842}" presName="parentLin" presStyleCnt="0"/>
      <dgm:spPr/>
    </dgm:pt>
    <dgm:pt modelId="{7C359225-8E0C-46B8-AFFE-1258F2A0E4B2}" type="pres">
      <dgm:prSet presAssocID="{8B638958-D68D-4548-8194-FB8CB93F8842}" presName="parentLeftMargin" presStyleLbl="node1" presStyleIdx="0" presStyleCnt="1"/>
      <dgm:spPr/>
    </dgm:pt>
    <dgm:pt modelId="{FBF57630-04D8-4978-BA17-5FA6863229F4}" type="pres">
      <dgm:prSet presAssocID="{8B638958-D68D-4548-8194-FB8CB93F8842}" presName="parentText" presStyleLbl="node1" presStyleIdx="0" presStyleCnt="1">
        <dgm:presLayoutVars>
          <dgm:chMax val="0"/>
          <dgm:bulletEnabled val="1"/>
        </dgm:presLayoutVars>
      </dgm:prSet>
      <dgm:spPr/>
    </dgm:pt>
    <dgm:pt modelId="{4DBFB7F9-039C-4956-9304-4A31D93B61AF}" type="pres">
      <dgm:prSet presAssocID="{8B638958-D68D-4548-8194-FB8CB93F8842}" presName="negativeSpace" presStyleCnt="0"/>
      <dgm:spPr/>
    </dgm:pt>
    <dgm:pt modelId="{067296CA-2304-4084-8BB8-C762640243C1}" type="pres">
      <dgm:prSet presAssocID="{8B638958-D68D-4548-8194-FB8CB93F8842}" presName="childText" presStyleLbl="conFgAcc1" presStyleIdx="0" presStyleCnt="1" custScaleY="94715">
        <dgm:presLayoutVars>
          <dgm:bulletEnabled val="1"/>
        </dgm:presLayoutVars>
      </dgm:prSet>
      <dgm:spPr/>
    </dgm:pt>
  </dgm:ptLst>
  <dgm:cxnLst>
    <dgm:cxn modelId="{1B6CA91B-DD1E-4779-B4C9-928E80A3A1AA}" type="presOf" srcId="{F1FE5826-CE0A-43D5-96B6-19C7F6DD2950}" destId="{067296CA-2304-4084-8BB8-C762640243C1}" srcOrd="0" destOrd="3" presId="urn:microsoft.com/office/officeart/2005/8/layout/list1"/>
    <dgm:cxn modelId="{C2532336-1CAA-4821-AF14-5EB44DB5F084}" type="presOf" srcId="{8B638958-D68D-4548-8194-FB8CB93F8842}" destId="{FBF57630-04D8-4978-BA17-5FA6863229F4}" srcOrd="1" destOrd="0" presId="urn:microsoft.com/office/officeart/2005/8/layout/list1"/>
    <dgm:cxn modelId="{3EA57236-B124-400E-A778-042B8A3738D3}" type="presOf" srcId="{8B638958-D68D-4548-8194-FB8CB93F8842}" destId="{7C359225-8E0C-46B8-AFFE-1258F2A0E4B2}" srcOrd="0" destOrd="0" presId="urn:microsoft.com/office/officeart/2005/8/layout/list1"/>
    <dgm:cxn modelId="{D6747F3F-31AE-4428-ACF4-74763E211251}" srcId="{8B638958-D68D-4548-8194-FB8CB93F8842}" destId="{46FB40B4-922C-4780-B6CE-98A267BE210A}" srcOrd="0" destOrd="0" parTransId="{4C1B2A90-6BB3-4B2D-B48E-0373D0A452DD}" sibTransId="{2767F74B-AF0A-4DBE-91D5-E7C923B01EE2}"/>
    <dgm:cxn modelId="{CF87F66B-2B2A-44E2-BA39-C373ECFE0867}" type="presOf" srcId="{52981DA2-96EB-4CC2-90B6-09F47A65A2EC}" destId="{067296CA-2304-4084-8BB8-C762640243C1}" srcOrd="0" destOrd="2" presId="urn:microsoft.com/office/officeart/2005/8/layout/list1"/>
    <dgm:cxn modelId="{DC304D71-1D1B-4E63-98BB-AA24841638CD}" srcId="{8B638958-D68D-4548-8194-FB8CB93F8842}" destId="{52981DA2-96EB-4CC2-90B6-09F47A65A2EC}" srcOrd="2" destOrd="0" parTransId="{B216356A-0640-4B0C-9349-8F9E5796197B}" sibTransId="{690BBBFD-EC35-4DBE-B00D-9C3E274A707D}"/>
    <dgm:cxn modelId="{C5D0DE83-0BDE-4B14-AAE4-6BA7C7298329}" srcId="{8B638958-D68D-4548-8194-FB8CB93F8842}" destId="{F1FE5826-CE0A-43D5-96B6-19C7F6DD2950}" srcOrd="3" destOrd="0" parTransId="{B2D3F4D7-F30F-48C3-AF1A-80291E85E63A}" sibTransId="{83917C01-BDFB-4808-A17E-1DC4DB8841C0}"/>
    <dgm:cxn modelId="{36425490-BB51-44C1-B6FC-60E3846E1875}" type="presOf" srcId="{06523F60-DCAC-4E75-B2FE-553722EAAFFF}" destId="{067296CA-2304-4084-8BB8-C762640243C1}" srcOrd="0" destOrd="1" presId="urn:microsoft.com/office/officeart/2005/8/layout/list1"/>
    <dgm:cxn modelId="{EC5F659E-F0E6-49B7-81B7-701D5D03DDE0}" type="presOf" srcId="{44C51996-8FB1-4E49-9469-C326CCFC22AC}" destId="{F56B3EFD-ADEB-4107-93A6-0FB4D87A08FF}" srcOrd="0" destOrd="0" presId="urn:microsoft.com/office/officeart/2005/8/layout/list1"/>
    <dgm:cxn modelId="{CDCF94B2-0FCF-456F-AD97-948CE69A9D3C}" srcId="{44C51996-8FB1-4E49-9469-C326CCFC22AC}" destId="{8B638958-D68D-4548-8194-FB8CB93F8842}" srcOrd="0" destOrd="0" parTransId="{2EFC5235-C573-489A-AEE9-4E8CA3573946}" sibTransId="{06D87B67-7C08-4A81-BA9E-94F1AD66350D}"/>
    <dgm:cxn modelId="{C1AA89DB-940E-4E1E-8204-87A52846AE58}" srcId="{8B638958-D68D-4548-8194-FB8CB93F8842}" destId="{06523F60-DCAC-4E75-B2FE-553722EAAFFF}" srcOrd="1" destOrd="0" parTransId="{112487F6-61AB-4528-9986-DC50446B6F6A}" sibTransId="{A72092B6-A2C4-445F-A3EC-F3A9ED8FEB5A}"/>
    <dgm:cxn modelId="{CDC3B7E0-5EB2-4B9D-8888-FD637C61E27D}" type="presOf" srcId="{46FB40B4-922C-4780-B6CE-98A267BE210A}" destId="{067296CA-2304-4084-8BB8-C762640243C1}" srcOrd="0" destOrd="0" presId="urn:microsoft.com/office/officeart/2005/8/layout/list1"/>
    <dgm:cxn modelId="{F0C85A99-6682-4E77-A8A9-AD88ADCFA4D7}" type="presParOf" srcId="{F56B3EFD-ADEB-4107-93A6-0FB4D87A08FF}" destId="{CA389243-B38C-48E0-B498-8AE8E86C7855}" srcOrd="0" destOrd="0" presId="urn:microsoft.com/office/officeart/2005/8/layout/list1"/>
    <dgm:cxn modelId="{8FEAA770-20C0-4DE1-AE94-AA0EC2DCC522}" type="presParOf" srcId="{CA389243-B38C-48E0-B498-8AE8E86C7855}" destId="{7C359225-8E0C-46B8-AFFE-1258F2A0E4B2}" srcOrd="0" destOrd="0" presId="urn:microsoft.com/office/officeart/2005/8/layout/list1"/>
    <dgm:cxn modelId="{F01C285D-1151-409B-B3B5-84E735E9E879}" type="presParOf" srcId="{CA389243-B38C-48E0-B498-8AE8E86C7855}" destId="{FBF57630-04D8-4978-BA17-5FA6863229F4}" srcOrd="1" destOrd="0" presId="urn:microsoft.com/office/officeart/2005/8/layout/list1"/>
    <dgm:cxn modelId="{9A9415AA-6199-4F2F-93C2-CC52B2AB2EB7}" type="presParOf" srcId="{F56B3EFD-ADEB-4107-93A6-0FB4D87A08FF}" destId="{4DBFB7F9-039C-4956-9304-4A31D93B61AF}" srcOrd="1" destOrd="0" presId="urn:microsoft.com/office/officeart/2005/8/layout/list1"/>
    <dgm:cxn modelId="{5BC3ABFE-D11F-4C00-893B-3443AB139715}" type="presParOf" srcId="{F56B3EFD-ADEB-4107-93A6-0FB4D87A08FF}" destId="{067296CA-2304-4084-8BB8-C762640243C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C51996-8FB1-4E49-9469-C326CCFC22A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B638958-D68D-4548-8194-FB8CB93F8842}">
      <dgm:prSet phldrT="[Text]" custT="1"/>
      <dgm:spPr/>
      <dgm:t>
        <a:bodyPr/>
        <a:lstStyle/>
        <a:p>
          <a:r>
            <a:rPr lang="en-US" sz="2400" dirty="0"/>
            <a:t>Review Transactions</a:t>
          </a:r>
        </a:p>
      </dgm:t>
    </dgm:pt>
    <dgm:pt modelId="{2EFC5235-C573-489A-AEE9-4E8CA3573946}" type="parTrans" cxnId="{CDCF94B2-0FCF-456F-AD97-948CE69A9D3C}">
      <dgm:prSet/>
      <dgm:spPr/>
      <dgm:t>
        <a:bodyPr/>
        <a:lstStyle/>
        <a:p>
          <a:endParaRPr lang="en-US"/>
        </a:p>
      </dgm:t>
    </dgm:pt>
    <dgm:pt modelId="{06D87B67-7C08-4A81-BA9E-94F1AD66350D}" type="sibTrans" cxnId="{CDCF94B2-0FCF-456F-AD97-948CE69A9D3C}">
      <dgm:prSet/>
      <dgm:spPr/>
      <dgm:t>
        <a:bodyPr/>
        <a:lstStyle/>
        <a:p>
          <a:endParaRPr lang="en-US"/>
        </a:p>
      </dgm:t>
    </dgm:pt>
    <dgm:pt modelId="{46FB40B4-922C-4780-B6CE-98A267BE210A}">
      <dgm:prSet phldrT="[Text]" custT="1"/>
      <dgm:spPr/>
      <dgm:t>
        <a:bodyPr/>
        <a:lstStyle/>
        <a:p>
          <a:r>
            <a:rPr lang="en-US" sz="2400" dirty="0"/>
            <a:t>Borrowings</a:t>
          </a:r>
        </a:p>
      </dgm:t>
    </dgm:pt>
    <dgm:pt modelId="{4C1B2A90-6BB3-4B2D-B48E-0373D0A452DD}" type="parTrans" cxnId="{D6747F3F-31AE-4428-ACF4-74763E211251}">
      <dgm:prSet/>
      <dgm:spPr/>
      <dgm:t>
        <a:bodyPr/>
        <a:lstStyle/>
        <a:p>
          <a:endParaRPr lang="en-US"/>
        </a:p>
      </dgm:t>
    </dgm:pt>
    <dgm:pt modelId="{2767F74B-AF0A-4DBE-91D5-E7C923B01EE2}" type="sibTrans" cxnId="{D6747F3F-31AE-4428-ACF4-74763E211251}">
      <dgm:prSet/>
      <dgm:spPr/>
      <dgm:t>
        <a:bodyPr/>
        <a:lstStyle/>
        <a:p>
          <a:endParaRPr lang="en-US"/>
        </a:p>
      </dgm:t>
    </dgm:pt>
    <dgm:pt modelId="{06523F60-DCAC-4E75-B2FE-553722EAAFFF}">
      <dgm:prSet phldrT="[Text]" custT="1"/>
      <dgm:spPr/>
      <dgm:t>
        <a:bodyPr/>
        <a:lstStyle/>
        <a:p>
          <a:r>
            <a:rPr lang="en-US" sz="2400" dirty="0"/>
            <a:t>Repayments</a:t>
          </a:r>
        </a:p>
      </dgm:t>
    </dgm:pt>
    <dgm:pt modelId="{112487F6-61AB-4528-9986-DC50446B6F6A}" type="parTrans" cxnId="{C1AA89DB-940E-4E1E-8204-87A52846AE58}">
      <dgm:prSet/>
      <dgm:spPr/>
      <dgm:t>
        <a:bodyPr/>
        <a:lstStyle/>
        <a:p>
          <a:endParaRPr lang="en-US"/>
        </a:p>
      </dgm:t>
    </dgm:pt>
    <dgm:pt modelId="{A72092B6-A2C4-445F-A3EC-F3A9ED8FEB5A}" type="sibTrans" cxnId="{C1AA89DB-940E-4E1E-8204-87A52846AE58}">
      <dgm:prSet/>
      <dgm:spPr/>
      <dgm:t>
        <a:bodyPr/>
        <a:lstStyle/>
        <a:p>
          <a:endParaRPr lang="en-US"/>
        </a:p>
      </dgm:t>
    </dgm:pt>
    <dgm:pt modelId="{52981DA2-96EB-4CC2-90B6-09F47A65A2EC}">
      <dgm:prSet phldrT="[Text]" custT="1"/>
      <dgm:spPr/>
      <dgm:t>
        <a:bodyPr/>
        <a:lstStyle/>
        <a:p>
          <a:r>
            <a:rPr lang="en-US" sz="2400" dirty="0"/>
            <a:t>Reclassifications – Sub-Cohort / Cohort / Maturity</a:t>
          </a:r>
        </a:p>
      </dgm:t>
    </dgm:pt>
    <dgm:pt modelId="{B216356A-0640-4B0C-9349-8F9E5796197B}" type="parTrans" cxnId="{DC304D71-1D1B-4E63-98BB-AA24841638CD}">
      <dgm:prSet/>
      <dgm:spPr/>
      <dgm:t>
        <a:bodyPr/>
        <a:lstStyle/>
        <a:p>
          <a:endParaRPr lang="en-US"/>
        </a:p>
      </dgm:t>
    </dgm:pt>
    <dgm:pt modelId="{690BBBFD-EC35-4DBE-B00D-9C3E274A707D}" type="sibTrans" cxnId="{DC304D71-1D1B-4E63-98BB-AA24841638CD}">
      <dgm:prSet/>
      <dgm:spPr/>
      <dgm:t>
        <a:bodyPr/>
        <a:lstStyle/>
        <a:p>
          <a:endParaRPr lang="en-US"/>
        </a:p>
      </dgm:t>
    </dgm:pt>
    <dgm:pt modelId="{F56B3EFD-ADEB-4107-93A6-0FB4D87A08FF}" type="pres">
      <dgm:prSet presAssocID="{44C51996-8FB1-4E49-9469-C326CCFC22AC}" presName="linear" presStyleCnt="0">
        <dgm:presLayoutVars>
          <dgm:dir/>
          <dgm:animLvl val="lvl"/>
          <dgm:resizeHandles val="exact"/>
        </dgm:presLayoutVars>
      </dgm:prSet>
      <dgm:spPr/>
    </dgm:pt>
    <dgm:pt modelId="{CA389243-B38C-48E0-B498-8AE8E86C7855}" type="pres">
      <dgm:prSet presAssocID="{8B638958-D68D-4548-8194-FB8CB93F8842}" presName="parentLin" presStyleCnt="0"/>
      <dgm:spPr/>
    </dgm:pt>
    <dgm:pt modelId="{7C359225-8E0C-46B8-AFFE-1258F2A0E4B2}" type="pres">
      <dgm:prSet presAssocID="{8B638958-D68D-4548-8194-FB8CB93F8842}" presName="parentLeftMargin" presStyleLbl="node1" presStyleIdx="0" presStyleCnt="1"/>
      <dgm:spPr/>
    </dgm:pt>
    <dgm:pt modelId="{FBF57630-04D8-4978-BA17-5FA6863229F4}" type="pres">
      <dgm:prSet presAssocID="{8B638958-D68D-4548-8194-FB8CB93F8842}" presName="parentText" presStyleLbl="node1" presStyleIdx="0" presStyleCnt="1">
        <dgm:presLayoutVars>
          <dgm:chMax val="0"/>
          <dgm:bulletEnabled val="1"/>
        </dgm:presLayoutVars>
      </dgm:prSet>
      <dgm:spPr/>
    </dgm:pt>
    <dgm:pt modelId="{4DBFB7F9-039C-4956-9304-4A31D93B61AF}" type="pres">
      <dgm:prSet presAssocID="{8B638958-D68D-4548-8194-FB8CB93F8842}" presName="negativeSpace" presStyleCnt="0"/>
      <dgm:spPr/>
    </dgm:pt>
    <dgm:pt modelId="{067296CA-2304-4084-8BB8-C762640243C1}" type="pres">
      <dgm:prSet presAssocID="{8B638958-D68D-4548-8194-FB8CB93F8842}" presName="childText" presStyleLbl="conFgAcc1" presStyleIdx="0" presStyleCnt="1">
        <dgm:presLayoutVars>
          <dgm:bulletEnabled val="1"/>
        </dgm:presLayoutVars>
      </dgm:prSet>
      <dgm:spPr/>
    </dgm:pt>
  </dgm:ptLst>
  <dgm:cxnLst>
    <dgm:cxn modelId="{C2532336-1CAA-4821-AF14-5EB44DB5F084}" type="presOf" srcId="{8B638958-D68D-4548-8194-FB8CB93F8842}" destId="{FBF57630-04D8-4978-BA17-5FA6863229F4}" srcOrd="1" destOrd="0" presId="urn:microsoft.com/office/officeart/2005/8/layout/list1"/>
    <dgm:cxn modelId="{3EA57236-B124-400E-A778-042B8A3738D3}" type="presOf" srcId="{8B638958-D68D-4548-8194-FB8CB93F8842}" destId="{7C359225-8E0C-46B8-AFFE-1258F2A0E4B2}" srcOrd="0" destOrd="0" presId="urn:microsoft.com/office/officeart/2005/8/layout/list1"/>
    <dgm:cxn modelId="{D6747F3F-31AE-4428-ACF4-74763E211251}" srcId="{8B638958-D68D-4548-8194-FB8CB93F8842}" destId="{46FB40B4-922C-4780-B6CE-98A267BE210A}" srcOrd="0" destOrd="0" parTransId="{4C1B2A90-6BB3-4B2D-B48E-0373D0A452DD}" sibTransId="{2767F74B-AF0A-4DBE-91D5-E7C923B01EE2}"/>
    <dgm:cxn modelId="{CF87F66B-2B2A-44E2-BA39-C373ECFE0867}" type="presOf" srcId="{52981DA2-96EB-4CC2-90B6-09F47A65A2EC}" destId="{067296CA-2304-4084-8BB8-C762640243C1}" srcOrd="0" destOrd="2" presId="urn:microsoft.com/office/officeart/2005/8/layout/list1"/>
    <dgm:cxn modelId="{DC304D71-1D1B-4E63-98BB-AA24841638CD}" srcId="{8B638958-D68D-4548-8194-FB8CB93F8842}" destId="{52981DA2-96EB-4CC2-90B6-09F47A65A2EC}" srcOrd="2" destOrd="0" parTransId="{B216356A-0640-4B0C-9349-8F9E5796197B}" sibTransId="{690BBBFD-EC35-4DBE-B00D-9C3E274A707D}"/>
    <dgm:cxn modelId="{36425490-BB51-44C1-B6FC-60E3846E1875}" type="presOf" srcId="{06523F60-DCAC-4E75-B2FE-553722EAAFFF}" destId="{067296CA-2304-4084-8BB8-C762640243C1}" srcOrd="0" destOrd="1" presId="urn:microsoft.com/office/officeart/2005/8/layout/list1"/>
    <dgm:cxn modelId="{EC5F659E-F0E6-49B7-81B7-701D5D03DDE0}" type="presOf" srcId="{44C51996-8FB1-4E49-9469-C326CCFC22AC}" destId="{F56B3EFD-ADEB-4107-93A6-0FB4D87A08FF}" srcOrd="0" destOrd="0" presId="urn:microsoft.com/office/officeart/2005/8/layout/list1"/>
    <dgm:cxn modelId="{CDCF94B2-0FCF-456F-AD97-948CE69A9D3C}" srcId="{44C51996-8FB1-4E49-9469-C326CCFC22AC}" destId="{8B638958-D68D-4548-8194-FB8CB93F8842}" srcOrd="0" destOrd="0" parTransId="{2EFC5235-C573-489A-AEE9-4E8CA3573946}" sibTransId="{06D87B67-7C08-4A81-BA9E-94F1AD66350D}"/>
    <dgm:cxn modelId="{C1AA89DB-940E-4E1E-8204-87A52846AE58}" srcId="{8B638958-D68D-4548-8194-FB8CB93F8842}" destId="{06523F60-DCAC-4E75-B2FE-553722EAAFFF}" srcOrd="1" destOrd="0" parTransId="{112487F6-61AB-4528-9986-DC50446B6F6A}" sibTransId="{A72092B6-A2C4-445F-A3EC-F3A9ED8FEB5A}"/>
    <dgm:cxn modelId="{CDC3B7E0-5EB2-4B9D-8888-FD637C61E27D}" type="presOf" srcId="{46FB40B4-922C-4780-B6CE-98A267BE210A}" destId="{067296CA-2304-4084-8BB8-C762640243C1}" srcOrd="0" destOrd="0" presId="urn:microsoft.com/office/officeart/2005/8/layout/list1"/>
    <dgm:cxn modelId="{F0C85A99-6682-4E77-A8A9-AD88ADCFA4D7}" type="presParOf" srcId="{F56B3EFD-ADEB-4107-93A6-0FB4D87A08FF}" destId="{CA389243-B38C-48E0-B498-8AE8E86C7855}" srcOrd="0" destOrd="0" presId="urn:microsoft.com/office/officeart/2005/8/layout/list1"/>
    <dgm:cxn modelId="{8FEAA770-20C0-4DE1-AE94-AA0EC2DCC522}" type="presParOf" srcId="{CA389243-B38C-48E0-B498-8AE8E86C7855}" destId="{7C359225-8E0C-46B8-AFFE-1258F2A0E4B2}" srcOrd="0" destOrd="0" presId="urn:microsoft.com/office/officeart/2005/8/layout/list1"/>
    <dgm:cxn modelId="{F01C285D-1151-409B-B3B5-84E735E9E879}" type="presParOf" srcId="{CA389243-B38C-48E0-B498-8AE8E86C7855}" destId="{FBF57630-04D8-4978-BA17-5FA6863229F4}" srcOrd="1" destOrd="0" presId="urn:microsoft.com/office/officeart/2005/8/layout/list1"/>
    <dgm:cxn modelId="{9A9415AA-6199-4F2F-93C2-CC52B2AB2EB7}" type="presParOf" srcId="{F56B3EFD-ADEB-4107-93A6-0FB4D87A08FF}" destId="{4DBFB7F9-039C-4956-9304-4A31D93B61AF}" srcOrd="1" destOrd="0" presId="urn:microsoft.com/office/officeart/2005/8/layout/list1"/>
    <dgm:cxn modelId="{5BC3ABFE-D11F-4C00-893B-3443AB139715}" type="presParOf" srcId="{F56B3EFD-ADEB-4107-93A6-0FB4D87A08FF}" destId="{067296CA-2304-4084-8BB8-C762640243C1}"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6A0DB1-18A2-4E39-9C5B-61072F73F28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79EC973-D9D2-4BCF-9FC8-A4BDFA919474}">
      <dgm:prSet phldrT="[Text]" custT="1"/>
      <dgm:spPr/>
      <dgm:t>
        <a:bodyPr/>
        <a:lstStyle/>
        <a:p>
          <a:r>
            <a:rPr lang="en-US" sz="2400" dirty="0"/>
            <a:t>Borrowings and Repayments in CARS </a:t>
          </a:r>
        </a:p>
      </dgm:t>
    </dgm:pt>
    <dgm:pt modelId="{0FACCF3E-C764-484C-B0B9-0A304752EF88}" type="parTrans" cxnId="{2464E78F-0CDA-4A9C-9FAD-0F8C43E5D695}">
      <dgm:prSet/>
      <dgm:spPr/>
      <dgm:t>
        <a:bodyPr/>
        <a:lstStyle/>
        <a:p>
          <a:endParaRPr lang="en-US"/>
        </a:p>
      </dgm:t>
    </dgm:pt>
    <dgm:pt modelId="{4BFE5802-BDD0-42D3-8BF6-B4F9FA3865E4}" type="sibTrans" cxnId="{2464E78F-0CDA-4A9C-9FAD-0F8C43E5D695}">
      <dgm:prSet/>
      <dgm:spPr/>
      <dgm:t>
        <a:bodyPr/>
        <a:lstStyle/>
        <a:p>
          <a:endParaRPr lang="en-US"/>
        </a:p>
      </dgm:t>
    </dgm:pt>
    <dgm:pt modelId="{9CD6E742-553A-42E3-9E71-BA957501DA31}">
      <dgm:prSet phldrT="[Text]" custT="1"/>
      <dgm:spPr/>
      <dgm:t>
        <a:bodyPr/>
        <a:lstStyle/>
        <a:p>
          <a:r>
            <a:rPr lang="en-US" sz="2400" dirty="0"/>
            <a:t>Maturing Loans</a:t>
          </a:r>
        </a:p>
      </dgm:t>
    </dgm:pt>
    <dgm:pt modelId="{74214927-974F-4A0E-B541-1D1AED7BC432}" type="parTrans" cxnId="{B6673FB5-7BB8-4D9D-B4BA-37F18E725FD7}">
      <dgm:prSet/>
      <dgm:spPr/>
      <dgm:t>
        <a:bodyPr/>
        <a:lstStyle/>
        <a:p>
          <a:endParaRPr lang="en-US"/>
        </a:p>
      </dgm:t>
    </dgm:pt>
    <dgm:pt modelId="{A126ADD1-1394-4BEC-827F-65B0BAEF53EF}" type="sibTrans" cxnId="{B6673FB5-7BB8-4D9D-B4BA-37F18E725FD7}">
      <dgm:prSet/>
      <dgm:spPr/>
      <dgm:t>
        <a:bodyPr/>
        <a:lstStyle/>
        <a:p>
          <a:endParaRPr lang="en-US"/>
        </a:p>
      </dgm:t>
    </dgm:pt>
    <dgm:pt modelId="{E62A08A2-F855-4B87-94F5-E31FA064CEAE}">
      <dgm:prSet phldrT="[Text]" custT="1"/>
      <dgm:spPr/>
      <dgm:t>
        <a:bodyPr/>
        <a:lstStyle/>
        <a:p>
          <a:r>
            <a:rPr lang="en-US" sz="2400" dirty="0"/>
            <a:t>Indefinite Borrowing Authority</a:t>
          </a:r>
        </a:p>
      </dgm:t>
    </dgm:pt>
    <dgm:pt modelId="{5DD2965E-9FC1-43E4-BE7A-39039D3A06A7}" type="parTrans" cxnId="{57F0D740-410E-490B-B76D-867D8567896B}">
      <dgm:prSet/>
      <dgm:spPr/>
      <dgm:t>
        <a:bodyPr/>
        <a:lstStyle/>
        <a:p>
          <a:endParaRPr lang="en-US"/>
        </a:p>
      </dgm:t>
    </dgm:pt>
    <dgm:pt modelId="{E2BA8325-3829-45F2-9A3B-99508A29020F}" type="sibTrans" cxnId="{57F0D740-410E-490B-B76D-867D8567896B}">
      <dgm:prSet/>
      <dgm:spPr/>
      <dgm:t>
        <a:bodyPr/>
        <a:lstStyle/>
        <a:p>
          <a:endParaRPr lang="en-US"/>
        </a:p>
      </dgm:t>
    </dgm:pt>
    <dgm:pt modelId="{4DBFF1F8-750C-4E87-AE43-60F7399BD1CB}">
      <dgm:prSet phldrT="[Text]" custT="1"/>
      <dgm:spPr/>
      <dgm:t>
        <a:bodyPr/>
        <a:lstStyle/>
        <a:p>
          <a:r>
            <a:rPr lang="en-US" sz="1800" dirty="0">
              <a:solidFill>
                <a:srgbClr val="FF0000"/>
              </a:solidFill>
            </a:rPr>
            <a:t>Enter transactions in CARS </a:t>
          </a:r>
          <a:r>
            <a:rPr lang="en-US" sz="1800" b="1" i="1" u="sng" dirty="0">
              <a:solidFill>
                <a:srgbClr val="FF0000"/>
              </a:solidFill>
            </a:rPr>
            <a:t>before</a:t>
          </a:r>
          <a:r>
            <a:rPr lang="en-US" sz="1800" dirty="0">
              <a:solidFill>
                <a:srgbClr val="FF0000"/>
              </a:solidFill>
            </a:rPr>
            <a:t> submitting CSCs</a:t>
          </a:r>
        </a:p>
      </dgm:t>
    </dgm:pt>
    <dgm:pt modelId="{158034FE-2CF2-411B-A58B-E6D9A6D1D426}" type="parTrans" cxnId="{541FDCBC-B3EF-40FA-A4A7-3B5E658226D7}">
      <dgm:prSet/>
      <dgm:spPr/>
      <dgm:t>
        <a:bodyPr/>
        <a:lstStyle/>
        <a:p>
          <a:endParaRPr lang="en-US"/>
        </a:p>
      </dgm:t>
    </dgm:pt>
    <dgm:pt modelId="{EDE8F8D0-25C3-4B16-9A3E-297204540785}" type="sibTrans" cxnId="{541FDCBC-B3EF-40FA-A4A7-3B5E658226D7}">
      <dgm:prSet/>
      <dgm:spPr/>
      <dgm:t>
        <a:bodyPr/>
        <a:lstStyle/>
        <a:p>
          <a:endParaRPr lang="en-US"/>
        </a:p>
      </dgm:t>
    </dgm:pt>
    <dgm:pt modelId="{408C666E-CA7D-4CB8-AA98-7EE1D0FF8604}">
      <dgm:prSet phldrT="[Text]" custT="1"/>
      <dgm:spPr/>
      <dgm:t>
        <a:bodyPr/>
        <a:lstStyle/>
        <a:p>
          <a:r>
            <a:rPr lang="en-US" sz="1800" dirty="0"/>
            <a:t>Transactions may be entered early and future dated in CARS</a:t>
          </a:r>
        </a:p>
      </dgm:t>
    </dgm:pt>
    <dgm:pt modelId="{99FFC76E-BAA3-4DAD-A6F7-185DC28E1206}" type="parTrans" cxnId="{40C49546-CF86-4C3D-A3EF-39ED5E966F3E}">
      <dgm:prSet/>
      <dgm:spPr/>
      <dgm:t>
        <a:bodyPr/>
        <a:lstStyle/>
        <a:p>
          <a:endParaRPr lang="en-US"/>
        </a:p>
      </dgm:t>
    </dgm:pt>
    <dgm:pt modelId="{C5A32403-6075-4932-9065-ED92AEB53998}" type="sibTrans" cxnId="{40C49546-CF86-4C3D-A3EF-39ED5E966F3E}">
      <dgm:prSet/>
      <dgm:spPr/>
      <dgm:t>
        <a:bodyPr/>
        <a:lstStyle/>
        <a:p>
          <a:endParaRPr lang="en-US"/>
        </a:p>
      </dgm:t>
    </dgm:pt>
    <dgm:pt modelId="{1FA9A114-7BF0-4B19-A735-C3A84A685CAB}">
      <dgm:prSet phldrT="[Text]" custT="1"/>
      <dgm:spPr/>
      <dgm:t>
        <a:bodyPr/>
        <a:lstStyle/>
        <a:p>
          <a:r>
            <a:rPr lang="en-US" sz="2400" dirty="0"/>
            <a:t>CARS Transaction Status</a:t>
          </a:r>
        </a:p>
      </dgm:t>
    </dgm:pt>
    <dgm:pt modelId="{C213888D-B04C-48EC-833F-7CB439A23D91}" type="parTrans" cxnId="{DF1EE880-060F-44C7-8E7D-112387445CB5}">
      <dgm:prSet/>
      <dgm:spPr/>
      <dgm:t>
        <a:bodyPr/>
        <a:lstStyle/>
        <a:p>
          <a:endParaRPr lang="en-US"/>
        </a:p>
      </dgm:t>
    </dgm:pt>
    <dgm:pt modelId="{B6EA87E9-6480-49C7-B5FF-3F721E0C4B42}" type="sibTrans" cxnId="{DF1EE880-060F-44C7-8E7D-112387445CB5}">
      <dgm:prSet/>
      <dgm:spPr/>
      <dgm:t>
        <a:bodyPr/>
        <a:lstStyle/>
        <a:p>
          <a:endParaRPr lang="en-US"/>
        </a:p>
      </dgm:t>
    </dgm:pt>
    <dgm:pt modelId="{2A744F26-428E-45EA-AE6D-8A1A1953A0A7}">
      <dgm:prSet phldrT="[Text]" custT="1"/>
      <dgm:spPr/>
      <dgm:t>
        <a:bodyPr/>
        <a:lstStyle/>
        <a:p>
          <a:r>
            <a:rPr lang="en-US" sz="1800" dirty="0"/>
            <a:t>Submit as soon as possible, but no later than 3:00pm ET on Tuesday, September 30</a:t>
          </a:r>
          <a:r>
            <a:rPr lang="en-US" sz="1800" baseline="30000" dirty="0"/>
            <a:t>th</a:t>
          </a:r>
          <a:endParaRPr lang="en-US" sz="1800" dirty="0"/>
        </a:p>
      </dgm:t>
    </dgm:pt>
    <dgm:pt modelId="{CD0BB3C0-EA04-49A6-8E7E-CF572233A252}" type="sibTrans" cxnId="{FF86DA26-D75F-49C8-B265-DEACAE15711C}">
      <dgm:prSet/>
      <dgm:spPr/>
      <dgm:t>
        <a:bodyPr/>
        <a:lstStyle/>
        <a:p>
          <a:endParaRPr lang="en-US"/>
        </a:p>
      </dgm:t>
    </dgm:pt>
    <dgm:pt modelId="{BCC3251B-F727-4DC6-9E61-5C504C441B5F}" type="parTrans" cxnId="{FF86DA26-D75F-49C8-B265-DEACAE15711C}">
      <dgm:prSet/>
      <dgm:spPr/>
      <dgm:t>
        <a:bodyPr/>
        <a:lstStyle/>
        <a:p>
          <a:endParaRPr lang="en-US"/>
        </a:p>
      </dgm:t>
    </dgm:pt>
    <dgm:pt modelId="{7B77E04F-07A6-46DC-890D-54C4936000E3}">
      <dgm:prSet phldrT="[Text]" custT="1"/>
      <dgm:spPr/>
      <dgm:t>
        <a:bodyPr/>
        <a:lstStyle/>
        <a:p>
          <a:r>
            <a:rPr lang="en-US" sz="1800" dirty="0"/>
            <a:t>Prepare for repayment of loans maturing 09/30/2025</a:t>
          </a:r>
        </a:p>
      </dgm:t>
    </dgm:pt>
    <dgm:pt modelId="{50BBA142-4456-400A-8398-3A23A5812EAC}" type="parTrans" cxnId="{90BB7FDD-0D31-4C84-84ED-35B436BAA09B}">
      <dgm:prSet/>
      <dgm:spPr/>
      <dgm:t>
        <a:bodyPr/>
        <a:lstStyle/>
        <a:p>
          <a:endParaRPr lang="en-US"/>
        </a:p>
      </dgm:t>
    </dgm:pt>
    <dgm:pt modelId="{23A219EC-6A25-4BA5-AA4A-3504268802D5}" type="sibTrans" cxnId="{90BB7FDD-0D31-4C84-84ED-35B436BAA09B}">
      <dgm:prSet/>
      <dgm:spPr/>
      <dgm:t>
        <a:bodyPr/>
        <a:lstStyle/>
        <a:p>
          <a:endParaRPr lang="en-US"/>
        </a:p>
      </dgm:t>
    </dgm:pt>
    <dgm:pt modelId="{A72F6989-363E-45C1-A2EB-FEAC46368699}">
      <dgm:prSet phldrT="[Text]" custT="1"/>
      <dgm:spPr/>
      <dgm:t>
        <a:bodyPr/>
        <a:lstStyle/>
        <a:p>
          <a:r>
            <a:rPr lang="en-US" sz="1800" dirty="0"/>
            <a:t>Obligate or return any unobligated balance prior to the end of the fiscal year</a:t>
          </a:r>
        </a:p>
      </dgm:t>
    </dgm:pt>
    <dgm:pt modelId="{85C676D9-3956-42A0-B4C1-B5759E089300}" type="parTrans" cxnId="{978942FF-4E37-4490-BD42-7E09E97E6B5E}">
      <dgm:prSet/>
      <dgm:spPr/>
      <dgm:t>
        <a:bodyPr/>
        <a:lstStyle/>
        <a:p>
          <a:endParaRPr lang="en-US"/>
        </a:p>
      </dgm:t>
    </dgm:pt>
    <dgm:pt modelId="{38226F36-200E-49E3-BEBD-D5EAE24AD83C}" type="sibTrans" cxnId="{978942FF-4E37-4490-BD42-7E09E97E6B5E}">
      <dgm:prSet/>
      <dgm:spPr/>
      <dgm:t>
        <a:bodyPr/>
        <a:lstStyle/>
        <a:p>
          <a:endParaRPr lang="en-US"/>
        </a:p>
      </dgm:t>
    </dgm:pt>
    <dgm:pt modelId="{6EE0D906-2476-4CED-BF41-539E54992A19}">
      <dgm:prSet phldrT="[Text]" custT="1"/>
      <dgm:spPr/>
      <dgm:t>
        <a:bodyPr/>
        <a:lstStyle/>
        <a:p>
          <a:r>
            <a:rPr lang="en-US" sz="1800" dirty="0"/>
            <a:t>Confirm all FY 2025 transactions have a status of ‘Posted’ before leaving the office on Tuesday, September 30</a:t>
          </a:r>
          <a:r>
            <a:rPr lang="en-US" sz="1800" baseline="30000" dirty="0"/>
            <a:t>th</a:t>
          </a:r>
          <a:endParaRPr lang="en-US" sz="1800" dirty="0"/>
        </a:p>
      </dgm:t>
    </dgm:pt>
    <dgm:pt modelId="{3A21157F-4624-4717-BE4C-3CA82FC7B760}" type="parTrans" cxnId="{34679CDF-6A2A-4C6F-A2B4-B40CE49E3045}">
      <dgm:prSet/>
      <dgm:spPr/>
      <dgm:t>
        <a:bodyPr/>
        <a:lstStyle/>
        <a:p>
          <a:endParaRPr lang="en-US"/>
        </a:p>
      </dgm:t>
    </dgm:pt>
    <dgm:pt modelId="{2551DE39-D788-4A15-AB05-C028533C0339}" type="sibTrans" cxnId="{34679CDF-6A2A-4C6F-A2B4-B40CE49E3045}">
      <dgm:prSet/>
      <dgm:spPr/>
      <dgm:t>
        <a:bodyPr/>
        <a:lstStyle/>
        <a:p>
          <a:endParaRPr lang="en-US"/>
        </a:p>
      </dgm:t>
    </dgm:pt>
    <dgm:pt modelId="{B115EABB-2DAA-4A29-B3DA-9872F37F60B7}">
      <dgm:prSet phldrT="[Text]" custT="1"/>
      <dgm:spPr/>
      <dgm:t>
        <a:bodyPr/>
        <a:lstStyle/>
        <a:p>
          <a:r>
            <a:rPr lang="en-US" sz="1800" dirty="0"/>
            <a:t>Future Dated transaction will not post until the Effective Date</a:t>
          </a:r>
        </a:p>
      </dgm:t>
    </dgm:pt>
    <dgm:pt modelId="{608F17D9-2C93-4068-831A-1A91F08DA7B2}" type="parTrans" cxnId="{668242C9-683B-428A-BC7F-9E5A4B13D778}">
      <dgm:prSet/>
      <dgm:spPr/>
      <dgm:t>
        <a:bodyPr/>
        <a:lstStyle/>
        <a:p>
          <a:endParaRPr lang="en-US"/>
        </a:p>
      </dgm:t>
    </dgm:pt>
    <dgm:pt modelId="{2C25967B-1D3D-4CD8-883A-6755B2264463}" type="sibTrans" cxnId="{668242C9-683B-428A-BC7F-9E5A4B13D778}">
      <dgm:prSet/>
      <dgm:spPr/>
      <dgm:t>
        <a:bodyPr/>
        <a:lstStyle/>
        <a:p>
          <a:endParaRPr lang="en-US"/>
        </a:p>
      </dgm:t>
    </dgm:pt>
    <dgm:pt modelId="{07CD9117-1ADB-479D-BCCF-A676C0DC0B8D}" type="pres">
      <dgm:prSet presAssocID="{E26A0DB1-18A2-4E39-9C5B-61072F73F283}" presName="linear" presStyleCnt="0">
        <dgm:presLayoutVars>
          <dgm:dir/>
          <dgm:animLvl val="lvl"/>
          <dgm:resizeHandles val="exact"/>
        </dgm:presLayoutVars>
      </dgm:prSet>
      <dgm:spPr/>
    </dgm:pt>
    <dgm:pt modelId="{89FD7F17-1F94-4169-85D6-24936E9BFA02}" type="pres">
      <dgm:prSet presAssocID="{779EC973-D9D2-4BCF-9FC8-A4BDFA919474}" presName="parentLin" presStyleCnt="0"/>
      <dgm:spPr/>
    </dgm:pt>
    <dgm:pt modelId="{89B0528E-73F5-4DD7-877C-9F85920FB6EB}" type="pres">
      <dgm:prSet presAssocID="{779EC973-D9D2-4BCF-9FC8-A4BDFA919474}" presName="parentLeftMargin" presStyleLbl="node1" presStyleIdx="0" presStyleCnt="4"/>
      <dgm:spPr/>
    </dgm:pt>
    <dgm:pt modelId="{3389E09E-1865-47CF-B381-1BCE67224174}" type="pres">
      <dgm:prSet presAssocID="{779EC973-D9D2-4BCF-9FC8-A4BDFA919474}" presName="parentText" presStyleLbl="node1" presStyleIdx="0" presStyleCnt="4" custScaleX="99898">
        <dgm:presLayoutVars>
          <dgm:chMax val="0"/>
          <dgm:bulletEnabled val="1"/>
        </dgm:presLayoutVars>
      </dgm:prSet>
      <dgm:spPr/>
    </dgm:pt>
    <dgm:pt modelId="{1BA45F95-4AED-4C40-B145-0C13EFE2426E}" type="pres">
      <dgm:prSet presAssocID="{779EC973-D9D2-4BCF-9FC8-A4BDFA919474}" presName="negativeSpace" presStyleCnt="0"/>
      <dgm:spPr/>
    </dgm:pt>
    <dgm:pt modelId="{8DBB19E0-DEEF-4067-8854-F9E53D663393}" type="pres">
      <dgm:prSet presAssocID="{779EC973-D9D2-4BCF-9FC8-A4BDFA919474}" presName="childText" presStyleLbl="conFgAcc1" presStyleIdx="0" presStyleCnt="4">
        <dgm:presLayoutVars>
          <dgm:bulletEnabled val="1"/>
        </dgm:presLayoutVars>
      </dgm:prSet>
      <dgm:spPr/>
    </dgm:pt>
    <dgm:pt modelId="{4463653B-4D95-43A9-A409-E48655CAD306}" type="pres">
      <dgm:prSet presAssocID="{4BFE5802-BDD0-42D3-8BF6-B4F9FA3865E4}" presName="spaceBetweenRectangles" presStyleCnt="0"/>
      <dgm:spPr/>
    </dgm:pt>
    <dgm:pt modelId="{551E7CDB-01DE-4DFC-95C7-1C6FD5F859A1}" type="pres">
      <dgm:prSet presAssocID="{9CD6E742-553A-42E3-9E71-BA957501DA31}" presName="parentLin" presStyleCnt="0"/>
      <dgm:spPr/>
    </dgm:pt>
    <dgm:pt modelId="{1FB3AE53-3F92-4690-B81B-53A1CE26391F}" type="pres">
      <dgm:prSet presAssocID="{9CD6E742-553A-42E3-9E71-BA957501DA31}" presName="parentLeftMargin" presStyleLbl="node1" presStyleIdx="0" presStyleCnt="4"/>
      <dgm:spPr/>
    </dgm:pt>
    <dgm:pt modelId="{DD7EAADE-5367-449E-8D6B-24374F091317}" type="pres">
      <dgm:prSet presAssocID="{9CD6E742-553A-42E3-9E71-BA957501DA31}" presName="parentText" presStyleLbl="node1" presStyleIdx="1" presStyleCnt="4" custScaleX="100377">
        <dgm:presLayoutVars>
          <dgm:chMax val="0"/>
          <dgm:bulletEnabled val="1"/>
        </dgm:presLayoutVars>
      </dgm:prSet>
      <dgm:spPr/>
    </dgm:pt>
    <dgm:pt modelId="{1C515DBE-1A02-4648-8039-362165E5E335}" type="pres">
      <dgm:prSet presAssocID="{9CD6E742-553A-42E3-9E71-BA957501DA31}" presName="negativeSpace" presStyleCnt="0"/>
      <dgm:spPr/>
    </dgm:pt>
    <dgm:pt modelId="{118D64C2-2EAA-4021-A196-E73409B5637A}" type="pres">
      <dgm:prSet presAssocID="{9CD6E742-553A-42E3-9E71-BA957501DA31}" presName="childText" presStyleLbl="conFgAcc1" presStyleIdx="1" presStyleCnt="4">
        <dgm:presLayoutVars>
          <dgm:bulletEnabled val="1"/>
        </dgm:presLayoutVars>
      </dgm:prSet>
      <dgm:spPr/>
    </dgm:pt>
    <dgm:pt modelId="{62525466-C020-456A-8C52-03F43651D80A}" type="pres">
      <dgm:prSet presAssocID="{A126ADD1-1394-4BEC-827F-65B0BAEF53EF}" presName="spaceBetweenRectangles" presStyleCnt="0"/>
      <dgm:spPr/>
    </dgm:pt>
    <dgm:pt modelId="{A5233C39-CFD6-468C-B731-58C1C44CD650}" type="pres">
      <dgm:prSet presAssocID="{E62A08A2-F855-4B87-94F5-E31FA064CEAE}" presName="parentLin" presStyleCnt="0"/>
      <dgm:spPr/>
    </dgm:pt>
    <dgm:pt modelId="{F46244C4-0C75-4345-8CB7-30F6903759E4}" type="pres">
      <dgm:prSet presAssocID="{E62A08A2-F855-4B87-94F5-E31FA064CEAE}" presName="parentLeftMargin" presStyleLbl="node1" presStyleIdx="1" presStyleCnt="4"/>
      <dgm:spPr/>
    </dgm:pt>
    <dgm:pt modelId="{EE6483BB-7B2F-4D9D-B65B-9A7F3C5D060C}" type="pres">
      <dgm:prSet presAssocID="{E62A08A2-F855-4B87-94F5-E31FA064CEAE}" presName="parentText" presStyleLbl="node1" presStyleIdx="2" presStyleCnt="4" custScaleX="100001">
        <dgm:presLayoutVars>
          <dgm:chMax val="0"/>
          <dgm:bulletEnabled val="1"/>
        </dgm:presLayoutVars>
      </dgm:prSet>
      <dgm:spPr/>
    </dgm:pt>
    <dgm:pt modelId="{1E02C067-9D44-4601-80E1-6F0C540F525D}" type="pres">
      <dgm:prSet presAssocID="{E62A08A2-F855-4B87-94F5-E31FA064CEAE}" presName="negativeSpace" presStyleCnt="0"/>
      <dgm:spPr/>
    </dgm:pt>
    <dgm:pt modelId="{5C77E6A2-E556-4B8D-9B08-6E8AD1954A85}" type="pres">
      <dgm:prSet presAssocID="{E62A08A2-F855-4B87-94F5-E31FA064CEAE}" presName="childText" presStyleLbl="conFgAcc1" presStyleIdx="2" presStyleCnt="4">
        <dgm:presLayoutVars>
          <dgm:bulletEnabled val="1"/>
        </dgm:presLayoutVars>
      </dgm:prSet>
      <dgm:spPr/>
    </dgm:pt>
    <dgm:pt modelId="{0404BF5E-DFCA-4EE3-A694-CBC2727FB1E1}" type="pres">
      <dgm:prSet presAssocID="{E2BA8325-3829-45F2-9A3B-99508A29020F}" presName="spaceBetweenRectangles" presStyleCnt="0"/>
      <dgm:spPr/>
    </dgm:pt>
    <dgm:pt modelId="{B0CBE60D-8DD6-44D1-9C4D-988F055E3472}" type="pres">
      <dgm:prSet presAssocID="{1FA9A114-7BF0-4B19-A735-C3A84A685CAB}" presName="parentLin" presStyleCnt="0"/>
      <dgm:spPr/>
    </dgm:pt>
    <dgm:pt modelId="{18C5D9C8-41E1-4F0F-89C1-DA710A49275A}" type="pres">
      <dgm:prSet presAssocID="{1FA9A114-7BF0-4B19-A735-C3A84A685CAB}" presName="parentLeftMargin" presStyleLbl="node1" presStyleIdx="2" presStyleCnt="4"/>
      <dgm:spPr/>
    </dgm:pt>
    <dgm:pt modelId="{019DA122-4A2F-436B-AE58-59C3AED9B2E4}" type="pres">
      <dgm:prSet presAssocID="{1FA9A114-7BF0-4B19-A735-C3A84A685CAB}" presName="parentText" presStyleLbl="node1" presStyleIdx="3" presStyleCnt="4">
        <dgm:presLayoutVars>
          <dgm:chMax val="0"/>
          <dgm:bulletEnabled val="1"/>
        </dgm:presLayoutVars>
      </dgm:prSet>
      <dgm:spPr/>
    </dgm:pt>
    <dgm:pt modelId="{6B0F9677-93FD-430E-A8F5-ACC0DCC593F3}" type="pres">
      <dgm:prSet presAssocID="{1FA9A114-7BF0-4B19-A735-C3A84A685CAB}" presName="negativeSpace" presStyleCnt="0"/>
      <dgm:spPr/>
    </dgm:pt>
    <dgm:pt modelId="{A11B108D-47F9-42C4-A4FD-D94923AB7939}" type="pres">
      <dgm:prSet presAssocID="{1FA9A114-7BF0-4B19-A735-C3A84A685CAB}" presName="childText" presStyleLbl="conFgAcc1" presStyleIdx="3" presStyleCnt="4">
        <dgm:presLayoutVars>
          <dgm:bulletEnabled val="1"/>
        </dgm:presLayoutVars>
      </dgm:prSet>
      <dgm:spPr/>
    </dgm:pt>
  </dgm:ptLst>
  <dgm:cxnLst>
    <dgm:cxn modelId="{970C9608-03BE-4C8C-8A5D-A0AE0E1A772B}" type="presOf" srcId="{1FA9A114-7BF0-4B19-A735-C3A84A685CAB}" destId="{18C5D9C8-41E1-4F0F-89C1-DA710A49275A}" srcOrd="0" destOrd="0" presId="urn:microsoft.com/office/officeart/2005/8/layout/list1"/>
    <dgm:cxn modelId="{3438C409-A06E-4593-A916-0EEAEE5B225F}" type="presOf" srcId="{E26A0DB1-18A2-4E39-9C5B-61072F73F283}" destId="{07CD9117-1ADB-479D-BCCF-A676C0DC0B8D}" srcOrd="0" destOrd="0" presId="urn:microsoft.com/office/officeart/2005/8/layout/list1"/>
    <dgm:cxn modelId="{3731AA16-AF1C-4156-8159-819562AEFA09}" type="presOf" srcId="{779EC973-D9D2-4BCF-9FC8-A4BDFA919474}" destId="{89B0528E-73F5-4DD7-877C-9F85920FB6EB}" srcOrd="0" destOrd="0" presId="urn:microsoft.com/office/officeart/2005/8/layout/list1"/>
    <dgm:cxn modelId="{604B4E19-D22F-455E-A437-1E78791A6672}" type="presOf" srcId="{E62A08A2-F855-4B87-94F5-E31FA064CEAE}" destId="{EE6483BB-7B2F-4D9D-B65B-9A7F3C5D060C}" srcOrd="1" destOrd="0" presId="urn:microsoft.com/office/officeart/2005/8/layout/list1"/>
    <dgm:cxn modelId="{FF86DA26-D75F-49C8-B265-DEACAE15711C}" srcId="{779EC973-D9D2-4BCF-9FC8-A4BDFA919474}" destId="{2A744F26-428E-45EA-AE6D-8A1A1953A0A7}" srcOrd="0" destOrd="0" parTransId="{BCC3251B-F727-4DC6-9E61-5C504C441B5F}" sibTransId="{CD0BB3C0-EA04-49A6-8E7E-CF572233A252}"/>
    <dgm:cxn modelId="{43770539-8474-427D-AC1A-D91FB74113E1}" type="presOf" srcId="{408C666E-CA7D-4CB8-AA98-7EE1D0FF8604}" destId="{8DBB19E0-DEEF-4067-8854-F9E53D663393}" srcOrd="0" destOrd="2" presId="urn:microsoft.com/office/officeart/2005/8/layout/list1"/>
    <dgm:cxn modelId="{57F0D740-410E-490B-B76D-867D8567896B}" srcId="{E26A0DB1-18A2-4E39-9C5B-61072F73F283}" destId="{E62A08A2-F855-4B87-94F5-E31FA064CEAE}" srcOrd="2" destOrd="0" parTransId="{5DD2965E-9FC1-43E4-BE7A-39039D3A06A7}" sibTransId="{E2BA8325-3829-45F2-9A3B-99508A29020F}"/>
    <dgm:cxn modelId="{40C49546-CF86-4C3D-A3EF-39ED5E966F3E}" srcId="{779EC973-D9D2-4BCF-9FC8-A4BDFA919474}" destId="{408C666E-CA7D-4CB8-AA98-7EE1D0FF8604}" srcOrd="2" destOrd="0" parTransId="{99FFC76E-BAA3-4DAD-A6F7-185DC28E1206}" sibTransId="{C5A32403-6075-4932-9065-ED92AEB53998}"/>
    <dgm:cxn modelId="{EE077F6F-681B-4726-98E8-63ECEA7B2156}" type="presOf" srcId="{B115EABB-2DAA-4A29-B3DA-9872F37F60B7}" destId="{A11B108D-47F9-42C4-A4FD-D94923AB7939}" srcOrd="0" destOrd="1" presId="urn:microsoft.com/office/officeart/2005/8/layout/list1"/>
    <dgm:cxn modelId="{F9781C57-E68A-4A9D-8BB7-52DBB0374EB5}" type="presOf" srcId="{9CD6E742-553A-42E3-9E71-BA957501DA31}" destId="{1FB3AE53-3F92-4690-B81B-53A1CE26391F}" srcOrd="0" destOrd="0" presId="urn:microsoft.com/office/officeart/2005/8/layout/list1"/>
    <dgm:cxn modelId="{6B815F58-4C7C-4E60-8F53-AFF1DEE9B3C2}" type="presOf" srcId="{779EC973-D9D2-4BCF-9FC8-A4BDFA919474}" destId="{3389E09E-1865-47CF-B381-1BCE67224174}" srcOrd="1" destOrd="0" presId="urn:microsoft.com/office/officeart/2005/8/layout/list1"/>
    <dgm:cxn modelId="{DF1EE880-060F-44C7-8E7D-112387445CB5}" srcId="{E26A0DB1-18A2-4E39-9C5B-61072F73F283}" destId="{1FA9A114-7BF0-4B19-A735-C3A84A685CAB}" srcOrd="3" destOrd="0" parTransId="{C213888D-B04C-48EC-833F-7CB439A23D91}" sibTransId="{B6EA87E9-6480-49C7-B5FF-3F721E0C4B42}"/>
    <dgm:cxn modelId="{2464E78F-0CDA-4A9C-9FAD-0F8C43E5D695}" srcId="{E26A0DB1-18A2-4E39-9C5B-61072F73F283}" destId="{779EC973-D9D2-4BCF-9FC8-A4BDFA919474}" srcOrd="0" destOrd="0" parTransId="{0FACCF3E-C764-484C-B0B9-0A304752EF88}" sibTransId="{4BFE5802-BDD0-42D3-8BF6-B4F9FA3865E4}"/>
    <dgm:cxn modelId="{34CBE590-5635-4D6E-A335-FD3D19638E19}" type="presOf" srcId="{6EE0D906-2476-4CED-BF41-539E54992A19}" destId="{A11B108D-47F9-42C4-A4FD-D94923AB7939}" srcOrd="0" destOrd="0" presId="urn:microsoft.com/office/officeart/2005/8/layout/list1"/>
    <dgm:cxn modelId="{163C599C-04C8-447D-9150-57ED443D5250}" type="presOf" srcId="{4DBFF1F8-750C-4E87-AE43-60F7399BD1CB}" destId="{8DBB19E0-DEEF-4067-8854-F9E53D663393}" srcOrd="0" destOrd="1" presId="urn:microsoft.com/office/officeart/2005/8/layout/list1"/>
    <dgm:cxn modelId="{589367A4-B93A-4C23-AB64-0107E972236C}" type="presOf" srcId="{9CD6E742-553A-42E3-9E71-BA957501DA31}" destId="{DD7EAADE-5367-449E-8D6B-24374F091317}" srcOrd="1" destOrd="0" presId="urn:microsoft.com/office/officeart/2005/8/layout/list1"/>
    <dgm:cxn modelId="{3057DBA6-D038-4010-A99C-B53705ACE94C}" type="presOf" srcId="{1FA9A114-7BF0-4B19-A735-C3A84A685CAB}" destId="{019DA122-4A2F-436B-AE58-59C3AED9B2E4}" srcOrd="1" destOrd="0" presId="urn:microsoft.com/office/officeart/2005/8/layout/list1"/>
    <dgm:cxn modelId="{E79747B4-45C7-44FE-83C2-A906CE5D1E83}" type="presOf" srcId="{2A744F26-428E-45EA-AE6D-8A1A1953A0A7}" destId="{8DBB19E0-DEEF-4067-8854-F9E53D663393}" srcOrd="0" destOrd="0" presId="urn:microsoft.com/office/officeart/2005/8/layout/list1"/>
    <dgm:cxn modelId="{B6673FB5-7BB8-4D9D-B4BA-37F18E725FD7}" srcId="{E26A0DB1-18A2-4E39-9C5B-61072F73F283}" destId="{9CD6E742-553A-42E3-9E71-BA957501DA31}" srcOrd="1" destOrd="0" parTransId="{74214927-974F-4A0E-B541-1D1AED7BC432}" sibTransId="{A126ADD1-1394-4BEC-827F-65B0BAEF53EF}"/>
    <dgm:cxn modelId="{541FDCBC-B3EF-40FA-A4A7-3B5E658226D7}" srcId="{779EC973-D9D2-4BCF-9FC8-A4BDFA919474}" destId="{4DBFF1F8-750C-4E87-AE43-60F7399BD1CB}" srcOrd="1" destOrd="0" parTransId="{158034FE-2CF2-411B-A58B-E6D9A6D1D426}" sibTransId="{EDE8F8D0-25C3-4B16-9A3E-297204540785}"/>
    <dgm:cxn modelId="{668242C9-683B-428A-BC7F-9E5A4B13D778}" srcId="{1FA9A114-7BF0-4B19-A735-C3A84A685CAB}" destId="{B115EABB-2DAA-4A29-B3DA-9872F37F60B7}" srcOrd="1" destOrd="0" parTransId="{608F17D9-2C93-4068-831A-1A91F08DA7B2}" sibTransId="{2C25967B-1D3D-4CD8-883A-6755B2264463}"/>
    <dgm:cxn modelId="{EE19A0D5-EB56-447C-A821-67D90D7113C7}" type="presOf" srcId="{A72F6989-363E-45C1-A2EB-FEAC46368699}" destId="{5C77E6A2-E556-4B8D-9B08-6E8AD1954A85}" srcOrd="0" destOrd="0" presId="urn:microsoft.com/office/officeart/2005/8/layout/list1"/>
    <dgm:cxn modelId="{90BB7FDD-0D31-4C84-84ED-35B436BAA09B}" srcId="{9CD6E742-553A-42E3-9E71-BA957501DA31}" destId="{7B77E04F-07A6-46DC-890D-54C4936000E3}" srcOrd="0" destOrd="0" parTransId="{50BBA142-4456-400A-8398-3A23A5812EAC}" sibTransId="{23A219EC-6A25-4BA5-AA4A-3504268802D5}"/>
    <dgm:cxn modelId="{34679CDF-6A2A-4C6F-A2B4-B40CE49E3045}" srcId="{1FA9A114-7BF0-4B19-A735-C3A84A685CAB}" destId="{6EE0D906-2476-4CED-BF41-539E54992A19}" srcOrd="0" destOrd="0" parTransId="{3A21157F-4624-4717-BE4C-3CA82FC7B760}" sibTransId="{2551DE39-D788-4A15-AB05-C028533C0339}"/>
    <dgm:cxn modelId="{F65A46E2-8FAE-421B-AA00-D9C190A82495}" type="presOf" srcId="{E62A08A2-F855-4B87-94F5-E31FA064CEAE}" destId="{F46244C4-0C75-4345-8CB7-30F6903759E4}" srcOrd="0" destOrd="0" presId="urn:microsoft.com/office/officeart/2005/8/layout/list1"/>
    <dgm:cxn modelId="{647679F0-1E1D-46AE-B3C3-C39FD654989A}" type="presOf" srcId="{7B77E04F-07A6-46DC-890D-54C4936000E3}" destId="{118D64C2-2EAA-4021-A196-E73409B5637A}" srcOrd="0" destOrd="0" presId="urn:microsoft.com/office/officeart/2005/8/layout/list1"/>
    <dgm:cxn modelId="{978942FF-4E37-4490-BD42-7E09E97E6B5E}" srcId="{E62A08A2-F855-4B87-94F5-E31FA064CEAE}" destId="{A72F6989-363E-45C1-A2EB-FEAC46368699}" srcOrd="0" destOrd="0" parTransId="{85C676D9-3956-42A0-B4C1-B5759E089300}" sibTransId="{38226F36-200E-49E3-BEBD-D5EAE24AD83C}"/>
    <dgm:cxn modelId="{4D27692F-D71C-40F5-A6A8-B088FFDE18A1}" type="presParOf" srcId="{07CD9117-1ADB-479D-BCCF-A676C0DC0B8D}" destId="{89FD7F17-1F94-4169-85D6-24936E9BFA02}" srcOrd="0" destOrd="0" presId="urn:microsoft.com/office/officeart/2005/8/layout/list1"/>
    <dgm:cxn modelId="{1B9AFFB1-7A87-4FBF-A276-148884002420}" type="presParOf" srcId="{89FD7F17-1F94-4169-85D6-24936E9BFA02}" destId="{89B0528E-73F5-4DD7-877C-9F85920FB6EB}" srcOrd="0" destOrd="0" presId="urn:microsoft.com/office/officeart/2005/8/layout/list1"/>
    <dgm:cxn modelId="{22618652-0CC2-40A3-BCC2-74BDA9E27256}" type="presParOf" srcId="{89FD7F17-1F94-4169-85D6-24936E9BFA02}" destId="{3389E09E-1865-47CF-B381-1BCE67224174}" srcOrd="1" destOrd="0" presId="urn:microsoft.com/office/officeart/2005/8/layout/list1"/>
    <dgm:cxn modelId="{F99AF1B3-CC47-47E8-A734-0E42C639EACC}" type="presParOf" srcId="{07CD9117-1ADB-479D-BCCF-A676C0DC0B8D}" destId="{1BA45F95-4AED-4C40-B145-0C13EFE2426E}" srcOrd="1" destOrd="0" presId="urn:microsoft.com/office/officeart/2005/8/layout/list1"/>
    <dgm:cxn modelId="{A24F8CAA-8BFA-44E7-BA03-EBB0B4F43AEF}" type="presParOf" srcId="{07CD9117-1ADB-479D-BCCF-A676C0DC0B8D}" destId="{8DBB19E0-DEEF-4067-8854-F9E53D663393}" srcOrd="2" destOrd="0" presId="urn:microsoft.com/office/officeart/2005/8/layout/list1"/>
    <dgm:cxn modelId="{08D0E18B-C900-4F15-BE45-1B637FCAA6B7}" type="presParOf" srcId="{07CD9117-1ADB-479D-BCCF-A676C0DC0B8D}" destId="{4463653B-4D95-43A9-A409-E48655CAD306}" srcOrd="3" destOrd="0" presId="urn:microsoft.com/office/officeart/2005/8/layout/list1"/>
    <dgm:cxn modelId="{88C96DC7-8DE8-47E3-B793-ECBA201851D5}" type="presParOf" srcId="{07CD9117-1ADB-479D-BCCF-A676C0DC0B8D}" destId="{551E7CDB-01DE-4DFC-95C7-1C6FD5F859A1}" srcOrd="4" destOrd="0" presId="urn:microsoft.com/office/officeart/2005/8/layout/list1"/>
    <dgm:cxn modelId="{F35CB2F9-E122-4374-B7DC-288D6F2F9B38}" type="presParOf" srcId="{551E7CDB-01DE-4DFC-95C7-1C6FD5F859A1}" destId="{1FB3AE53-3F92-4690-B81B-53A1CE26391F}" srcOrd="0" destOrd="0" presId="urn:microsoft.com/office/officeart/2005/8/layout/list1"/>
    <dgm:cxn modelId="{1A0BF021-6C57-4473-8116-EBD2B1C2F53B}" type="presParOf" srcId="{551E7CDB-01DE-4DFC-95C7-1C6FD5F859A1}" destId="{DD7EAADE-5367-449E-8D6B-24374F091317}" srcOrd="1" destOrd="0" presId="urn:microsoft.com/office/officeart/2005/8/layout/list1"/>
    <dgm:cxn modelId="{058435CB-D3B8-4E89-8B10-BC84B9AB6765}" type="presParOf" srcId="{07CD9117-1ADB-479D-BCCF-A676C0DC0B8D}" destId="{1C515DBE-1A02-4648-8039-362165E5E335}" srcOrd="5" destOrd="0" presId="urn:microsoft.com/office/officeart/2005/8/layout/list1"/>
    <dgm:cxn modelId="{884BCACB-16A5-4405-903D-9E8CF30FE4E5}" type="presParOf" srcId="{07CD9117-1ADB-479D-BCCF-A676C0DC0B8D}" destId="{118D64C2-2EAA-4021-A196-E73409B5637A}" srcOrd="6" destOrd="0" presId="urn:microsoft.com/office/officeart/2005/8/layout/list1"/>
    <dgm:cxn modelId="{F87300D2-AC44-49FC-8944-20FC19899D52}" type="presParOf" srcId="{07CD9117-1ADB-479D-BCCF-A676C0DC0B8D}" destId="{62525466-C020-456A-8C52-03F43651D80A}" srcOrd="7" destOrd="0" presId="urn:microsoft.com/office/officeart/2005/8/layout/list1"/>
    <dgm:cxn modelId="{93FCB649-78E1-4A50-ADB2-1C3F93FBC4B8}" type="presParOf" srcId="{07CD9117-1ADB-479D-BCCF-A676C0DC0B8D}" destId="{A5233C39-CFD6-468C-B731-58C1C44CD650}" srcOrd="8" destOrd="0" presId="urn:microsoft.com/office/officeart/2005/8/layout/list1"/>
    <dgm:cxn modelId="{3D2B909C-DD84-4D0D-B30A-415698289CFA}" type="presParOf" srcId="{A5233C39-CFD6-468C-B731-58C1C44CD650}" destId="{F46244C4-0C75-4345-8CB7-30F6903759E4}" srcOrd="0" destOrd="0" presId="urn:microsoft.com/office/officeart/2005/8/layout/list1"/>
    <dgm:cxn modelId="{E06EAE31-C4F9-49EC-A3BA-521E4F537F00}" type="presParOf" srcId="{A5233C39-CFD6-468C-B731-58C1C44CD650}" destId="{EE6483BB-7B2F-4D9D-B65B-9A7F3C5D060C}" srcOrd="1" destOrd="0" presId="urn:microsoft.com/office/officeart/2005/8/layout/list1"/>
    <dgm:cxn modelId="{C0C06828-B91E-4769-A234-034E6A9D1BDF}" type="presParOf" srcId="{07CD9117-1ADB-479D-BCCF-A676C0DC0B8D}" destId="{1E02C067-9D44-4601-80E1-6F0C540F525D}" srcOrd="9" destOrd="0" presId="urn:microsoft.com/office/officeart/2005/8/layout/list1"/>
    <dgm:cxn modelId="{AA30E188-459B-4EE9-97AA-D9958ACDCACC}" type="presParOf" srcId="{07CD9117-1ADB-479D-BCCF-A676C0DC0B8D}" destId="{5C77E6A2-E556-4B8D-9B08-6E8AD1954A85}" srcOrd="10" destOrd="0" presId="urn:microsoft.com/office/officeart/2005/8/layout/list1"/>
    <dgm:cxn modelId="{035892C3-33B9-4891-BD02-F77AEC9DF2AD}" type="presParOf" srcId="{07CD9117-1ADB-479D-BCCF-A676C0DC0B8D}" destId="{0404BF5E-DFCA-4EE3-A694-CBC2727FB1E1}" srcOrd="11" destOrd="0" presId="urn:microsoft.com/office/officeart/2005/8/layout/list1"/>
    <dgm:cxn modelId="{E0AE7829-DB1F-4B23-B71C-F78980D4FE4E}" type="presParOf" srcId="{07CD9117-1ADB-479D-BCCF-A676C0DC0B8D}" destId="{B0CBE60D-8DD6-44D1-9C4D-988F055E3472}" srcOrd="12" destOrd="0" presId="urn:microsoft.com/office/officeart/2005/8/layout/list1"/>
    <dgm:cxn modelId="{D42C3F6A-6D01-41F6-8362-F6C30C640C37}" type="presParOf" srcId="{B0CBE60D-8DD6-44D1-9C4D-988F055E3472}" destId="{18C5D9C8-41E1-4F0F-89C1-DA710A49275A}" srcOrd="0" destOrd="0" presId="urn:microsoft.com/office/officeart/2005/8/layout/list1"/>
    <dgm:cxn modelId="{87711123-6CAB-4B06-8583-A0E9E72D823B}" type="presParOf" srcId="{B0CBE60D-8DD6-44D1-9C4D-988F055E3472}" destId="{019DA122-4A2F-436B-AE58-59C3AED9B2E4}" srcOrd="1" destOrd="0" presId="urn:microsoft.com/office/officeart/2005/8/layout/list1"/>
    <dgm:cxn modelId="{02CD0BB5-19DC-4583-B7CD-B3B1AA6F809D}" type="presParOf" srcId="{07CD9117-1ADB-479D-BCCF-A676C0DC0B8D}" destId="{6B0F9677-93FD-430E-A8F5-ACC0DCC593F3}" srcOrd="13" destOrd="0" presId="urn:microsoft.com/office/officeart/2005/8/layout/list1"/>
    <dgm:cxn modelId="{9D4D0E8A-10ED-405A-9CAE-06EFDD84D45E}" type="presParOf" srcId="{07CD9117-1ADB-479D-BCCF-A676C0DC0B8D}" destId="{A11B108D-47F9-42C4-A4FD-D94923AB793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70ADEB-1FAE-42D4-87DF-2C96F687CB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771D059-2F74-4E12-8615-4C39E97C3F68}">
      <dgm:prSet phldrT="[Text]" custT="1"/>
      <dgm:spPr/>
      <dgm:t>
        <a:bodyPr/>
        <a:lstStyle/>
        <a:p>
          <a:r>
            <a:rPr lang="en-US" sz="2400" dirty="0"/>
            <a:t>Start of Year Balances</a:t>
          </a:r>
        </a:p>
      </dgm:t>
    </dgm:pt>
    <dgm:pt modelId="{0A06EF59-B112-4ACD-8293-2DA09E9F2D8D}" type="parTrans" cxnId="{745C6141-D1BE-4616-9EA9-5D7FA1E6366B}">
      <dgm:prSet/>
      <dgm:spPr/>
      <dgm:t>
        <a:bodyPr/>
        <a:lstStyle/>
        <a:p>
          <a:endParaRPr lang="en-US"/>
        </a:p>
      </dgm:t>
    </dgm:pt>
    <dgm:pt modelId="{02D2D3CE-F985-4975-825A-4BAB7207354E}" type="sibTrans" cxnId="{745C6141-D1BE-4616-9EA9-5D7FA1E6366B}">
      <dgm:prSet/>
      <dgm:spPr/>
      <dgm:t>
        <a:bodyPr/>
        <a:lstStyle/>
        <a:p>
          <a:endParaRPr lang="en-US"/>
        </a:p>
      </dgm:t>
    </dgm:pt>
    <dgm:pt modelId="{16187E8C-0AEC-4832-BF01-019E671F5F52}">
      <dgm:prSet phldrT="[Text]" custT="1"/>
      <dgm:spPr/>
      <dgm:t>
        <a:bodyPr/>
        <a:lstStyle/>
        <a:p>
          <a:r>
            <a:rPr lang="en-US" sz="2400" dirty="0"/>
            <a:t>Proper Classifications</a:t>
          </a:r>
        </a:p>
      </dgm:t>
    </dgm:pt>
    <dgm:pt modelId="{810153C2-41C8-4203-8F23-958A4262F721}" type="parTrans" cxnId="{566B8DB6-A328-4734-A0D9-5D9C055A6866}">
      <dgm:prSet/>
      <dgm:spPr/>
      <dgm:t>
        <a:bodyPr/>
        <a:lstStyle/>
        <a:p>
          <a:endParaRPr lang="en-US"/>
        </a:p>
      </dgm:t>
    </dgm:pt>
    <dgm:pt modelId="{4C88360A-B5C0-4B52-9574-16D20DC5DF12}" type="sibTrans" cxnId="{566B8DB6-A328-4734-A0D9-5D9C055A6866}">
      <dgm:prSet/>
      <dgm:spPr/>
      <dgm:t>
        <a:bodyPr/>
        <a:lstStyle/>
        <a:p>
          <a:endParaRPr lang="en-US"/>
        </a:p>
      </dgm:t>
    </dgm:pt>
    <dgm:pt modelId="{8D447ED2-55F9-4491-B90D-4F912727E1A6}">
      <dgm:prSet phldrT="[Text]" custT="1"/>
      <dgm:spPr/>
      <dgm:t>
        <a:bodyPr/>
        <a:lstStyle/>
        <a:p>
          <a:r>
            <a:rPr lang="en-US" sz="2400" dirty="0"/>
            <a:t>CSC Submission</a:t>
          </a:r>
        </a:p>
      </dgm:t>
    </dgm:pt>
    <dgm:pt modelId="{20C4BC9A-28A2-46B0-826C-BCDC1C7C5A8B}" type="parTrans" cxnId="{FFB0690B-783D-4A60-856D-32DBB2E26050}">
      <dgm:prSet/>
      <dgm:spPr/>
      <dgm:t>
        <a:bodyPr/>
        <a:lstStyle/>
        <a:p>
          <a:endParaRPr lang="en-US"/>
        </a:p>
      </dgm:t>
    </dgm:pt>
    <dgm:pt modelId="{4A159BCC-40FB-449E-8C30-E4BB711AB99E}" type="sibTrans" cxnId="{FFB0690B-783D-4A60-856D-32DBB2E26050}">
      <dgm:prSet/>
      <dgm:spPr/>
      <dgm:t>
        <a:bodyPr/>
        <a:lstStyle/>
        <a:p>
          <a:endParaRPr lang="en-US"/>
        </a:p>
      </dgm:t>
    </dgm:pt>
    <dgm:pt modelId="{064BD391-E4A5-4891-9CC0-F25441EB3700}">
      <dgm:prSet phldrT="[Text]" custT="1"/>
      <dgm:spPr/>
      <dgm:t>
        <a:bodyPr/>
        <a:lstStyle/>
        <a:p>
          <a:r>
            <a:rPr lang="en-US" sz="1800" dirty="0"/>
            <a:t>Verify FY 2024 Debt to Treasury (end of year) is correct, including borrowings to pay interest made last year</a:t>
          </a:r>
        </a:p>
      </dgm:t>
    </dgm:pt>
    <dgm:pt modelId="{D1049560-80A9-47EE-9777-9A01458A7B05}" type="parTrans" cxnId="{6E3D3B47-2CC7-432F-ADE9-F023413303C6}">
      <dgm:prSet/>
      <dgm:spPr/>
      <dgm:t>
        <a:bodyPr/>
        <a:lstStyle/>
        <a:p>
          <a:endParaRPr lang="en-US"/>
        </a:p>
      </dgm:t>
    </dgm:pt>
    <dgm:pt modelId="{57A51559-D29E-46DD-9BEB-DAC00820014F}" type="sibTrans" cxnId="{6E3D3B47-2CC7-432F-ADE9-F023413303C6}">
      <dgm:prSet/>
      <dgm:spPr/>
      <dgm:t>
        <a:bodyPr/>
        <a:lstStyle/>
        <a:p>
          <a:endParaRPr lang="en-US"/>
        </a:p>
      </dgm:t>
    </dgm:pt>
    <dgm:pt modelId="{934A3A5F-6C0E-4C90-8B31-7C5602B5B4A6}">
      <dgm:prSet phldrT="[Text]" custT="1"/>
      <dgm:spPr/>
      <dgm:t>
        <a:bodyPr/>
        <a:lstStyle/>
        <a:p>
          <a:r>
            <a:rPr lang="en-US" sz="1800" dirty="0"/>
            <a:t>Use TreasuryDirect website or email </a:t>
          </a:r>
          <a:r>
            <a:rPr lang="en-US" sz="1800" i="1" u="sng" dirty="0">
              <a:solidFill>
                <a:schemeClr val="accent1">
                  <a:lumMod val="75000"/>
                </a:schemeClr>
              </a:solidFill>
            </a:rPr>
            <a:t>Borrowings@fiscal.treasury.gov </a:t>
          </a:r>
          <a:r>
            <a:rPr lang="en-US" sz="1800" dirty="0"/>
            <a:t>to verify</a:t>
          </a:r>
        </a:p>
      </dgm:t>
    </dgm:pt>
    <dgm:pt modelId="{63735B83-1B8B-4AE7-8729-ACE915889ED6}" type="parTrans" cxnId="{7C44F22A-8F0A-4EC0-A53F-5F183D097F78}">
      <dgm:prSet/>
      <dgm:spPr/>
      <dgm:t>
        <a:bodyPr/>
        <a:lstStyle/>
        <a:p>
          <a:endParaRPr lang="en-US"/>
        </a:p>
      </dgm:t>
    </dgm:pt>
    <dgm:pt modelId="{804C6ED0-56AD-4038-BF73-2377F7E1561B}" type="sibTrans" cxnId="{7C44F22A-8F0A-4EC0-A53F-5F183D097F78}">
      <dgm:prSet/>
      <dgm:spPr/>
      <dgm:t>
        <a:bodyPr/>
        <a:lstStyle/>
        <a:p>
          <a:endParaRPr lang="en-US"/>
        </a:p>
      </dgm:t>
    </dgm:pt>
    <dgm:pt modelId="{414641D9-A057-42C7-88EB-AFA42BB35CD5}">
      <dgm:prSet phldrT="[Text]" custT="1"/>
      <dgm:spPr/>
      <dgm:t>
        <a:bodyPr/>
        <a:lstStyle/>
        <a:p>
          <a:r>
            <a:rPr lang="en-US" sz="1800" dirty="0"/>
            <a:t>Ensure all CARS transactions are reported and classified correctly in the CSC (SOY, MOY, EOY)</a:t>
          </a:r>
        </a:p>
      </dgm:t>
    </dgm:pt>
    <dgm:pt modelId="{E297EF15-A290-4681-9078-B52896DCB939}" type="parTrans" cxnId="{E42F98A7-0566-4856-B815-BC10C11100A7}">
      <dgm:prSet/>
      <dgm:spPr/>
      <dgm:t>
        <a:bodyPr/>
        <a:lstStyle/>
        <a:p>
          <a:endParaRPr lang="en-US"/>
        </a:p>
      </dgm:t>
    </dgm:pt>
    <dgm:pt modelId="{0F75F3D6-089A-4DBD-9C99-67ADF9AA55EC}" type="sibTrans" cxnId="{E42F98A7-0566-4856-B815-BC10C11100A7}">
      <dgm:prSet/>
      <dgm:spPr/>
      <dgm:t>
        <a:bodyPr/>
        <a:lstStyle/>
        <a:p>
          <a:endParaRPr lang="en-US"/>
        </a:p>
      </dgm:t>
    </dgm:pt>
    <dgm:pt modelId="{59F4617E-D49A-4002-9004-1D8A1B23A72E}">
      <dgm:prSet phldrT="[Text]" custT="1"/>
      <dgm:spPr/>
      <dgm:t>
        <a:bodyPr/>
        <a:lstStyle/>
        <a:p>
          <a:r>
            <a:rPr lang="en-US" sz="2000" dirty="0"/>
            <a:t>Submit final CSC output as soon as possible</a:t>
          </a:r>
        </a:p>
      </dgm:t>
    </dgm:pt>
    <dgm:pt modelId="{38B08809-B602-4D10-A827-3A48E2E049D7}" type="parTrans" cxnId="{FFD1678A-7050-4691-8B58-0C0A060D57ED}">
      <dgm:prSet/>
      <dgm:spPr/>
      <dgm:t>
        <a:bodyPr/>
        <a:lstStyle/>
        <a:p>
          <a:endParaRPr lang="en-US"/>
        </a:p>
      </dgm:t>
    </dgm:pt>
    <dgm:pt modelId="{EB59F6EB-E81D-4D0B-8698-70AD4F9EED17}" type="sibTrans" cxnId="{FFD1678A-7050-4691-8B58-0C0A060D57ED}">
      <dgm:prSet/>
      <dgm:spPr/>
      <dgm:t>
        <a:bodyPr/>
        <a:lstStyle/>
        <a:p>
          <a:endParaRPr lang="en-US"/>
        </a:p>
      </dgm:t>
    </dgm:pt>
    <dgm:pt modelId="{631A5DD1-5116-4048-A0D9-A3C1768760D7}">
      <dgm:prSet phldrT="[Text]" custT="1"/>
      <dgm:spPr/>
      <dgm:t>
        <a:bodyPr/>
        <a:lstStyle/>
        <a:p>
          <a:r>
            <a:rPr lang="en-US" sz="2000" dirty="0"/>
            <a:t>Only one CSC should be submitted for each sub-cohort</a:t>
          </a:r>
        </a:p>
      </dgm:t>
    </dgm:pt>
    <dgm:pt modelId="{D656FDDE-5065-47F5-9E48-EC55E534E99D}" type="parTrans" cxnId="{1407EEEB-9A6B-46D2-AF2B-2637CECE8016}">
      <dgm:prSet/>
      <dgm:spPr/>
      <dgm:t>
        <a:bodyPr/>
        <a:lstStyle/>
        <a:p>
          <a:endParaRPr lang="en-US"/>
        </a:p>
      </dgm:t>
    </dgm:pt>
    <dgm:pt modelId="{4C4A60FF-1FA0-48E9-83A8-9F07EFFF1803}" type="sibTrans" cxnId="{1407EEEB-9A6B-46D2-AF2B-2637CECE8016}">
      <dgm:prSet/>
      <dgm:spPr/>
      <dgm:t>
        <a:bodyPr/>
        <a:lstStyle/>
        <a:p>
          <a:endParaRPr lang="en-US"/>
        </a:p>
      </dgm:t>
    </dgm:pt>
    <dgm:pt modelId="{62AD5D4A-274F-4A2E-B708-59A397E50692}">
      <dgm:prSet phldrT="[Text]" custT="1"/>
      <dgm:spPr/>
      <dgm:t>
        <a:bodyPr/>
        <a:lstStyle/>
        <a:p>
          <a:r>
            <a:rPr lang="en-US" sz="2000" dirty="0"/>
            <a:t>All cohorts should be included in one CSC</a:t>
          </a:r>
        </a:p>
      </dgm:t>
    </dgm:pt>
    <dgm:pt modelId="{D8F5757D-7357-4F77-8673-E358EC72441B}" type="parTrans" cxnId="{F5D93B12-159E-4BD2-8F99-87AABD7AE49E}">
      <dgm:prSet/>
      <dgm:spPr/>
      <dgm:t>
        <a:bodyPr/>
        <a:lstStyle/>
        <a:p>
          <a:endParaRPr lang="en-US"/>
        </a:p>
      </dgm:t>
    </dgm:pt>
    <dgm:pt modelId="{A9321A24-330A-4942-A51E-AF51AD90BCD7}" type="sibTrans" cxnId="{F5D93B12-159E-4BD2-8F99-87AABD7AE49E}">
      <dgm:prSet/>
      <dgm:spPr/>
      <dgm:t>
        <a:bodyPr/>
        <a:lstStyle/>
        <a:p>
          <a:endParaRPr lang="en-US"/>
        </a:p>
      </dgm:t>
    </dgm:pt>
    <dgm:pt modelId="{9B83B2E9-D37E-4FD8-AFA7-8E4668A4BAF7}">
      <dgm:prSet phldrT="[Text]" custT="1"/>
      <dgm:spPr/>
      <dgm:t>
        <a:bodyPr/>
        <a:lstStyle/>
        <a:p>
          <a:r>
            <a:rPr lang="en-US" sz="2000" dirty="0"/>
            <a:t>To ensure prompt zipped file receipt, change .zip file name extensions (i.e. .zzp</a:t>
          </a:r>
          <a:r>
            <a:rPr lang="en-US" sz="1800" dirty="0"/>
            <a:t>)</a:t>
          </a:r>
        </a:p>
      </dgm:t>
    </dgm:pt>
    <dgm:pt modelId="{8F20B4D1-A45D-4E25-B6C9-54E244E50F25}" type="parTrans" cxnId="{72D743E6-326D-48DE-916E-6F57510584A5}">
      <dgm:prSet/>
      <dgm:spPr/>
      <dgm:t>
        <a:bodyPr/>
        <a:lstStyle/>
        <a:p>
          <a:endParaRPr lang="en-US"/>
        </a:p>
      </dgm:t>
    </dgm:pt>
    <dgm:pt modelId="{23681096-ACAC-4C5A-A93C-AADFD6009EF6}" type="sibTrans" cxnId="{72D743E6-326D-48DE-916E-6F57510584A5}">
      <dgm:prSet/>
      <dgm:spPr/>
      <dgm:t>
        <a:bodyPr/>
        <a:lstStyle/>
        <a:p>
          <a:endParaRPr lang="en-US"/>
        </a:p>
      </dgm:t>
    </dgm:pt>
    <dgm:pt modelId="{36DA0A9C-9C32-43DA-8E7E-A5A986656943}" type="pres">
      <dgm:prSet presAssocID="{AD70ADEB-1FAE-42D4-87DF-2C96F687CBCE}" presName="linear" presStyleCnt="0">
        <dgm:presLayoutVars>
          <dgm:dir/>
          <dgm:animLvl val="lvl"/>
          <dgm:resizeHandles val="exact"/>
        </dgm:presLayoutVars>
      </dgm:prSet>
      <dgm:spPr/>
    </dgm:pt>
    <dgm:pt modelId="{CECA7417-E1EA-4A3E-A485-A7819BB188D4}" type="pres">
      <dgm:prSet presAssocID="{3771D059-2F74-4E12-8615-4C39E97C3F68}" presName="parentLin" presStyleCnt="0"/>
      <dgm:spPr/>
    </dgm:pt>
    <dgm:pt modelId="{50A8253E-8272-44F9-9EC1-43581EF7E073}" type="pres">
      <dgm:prSet presAssocID="{3771D059-2F74-4E12-8615-4C39E97C3F68}" presName="parentLeftMargin" presStyleLbl="node1" presStyleIdx="0" presStyleCnt="3"/>
      <dgm:spPr/>
    </dgm:pt>
    <dgm:pt modelId="{CEC9F48C-5CEF-47BB-AF41-6390941E4609}" type="pres">
      <dgm:prSet presAssocID="{3771D059-2F74-4E12-8615-4C39E97C3F68}" presName="parentText" presStyleLbl="node1" presStyleIdx="0" presStyleCnt="3">
        <dgm:presLayoutVars>
          <dgm:chMax val="0"/>
          <dgm:bulletEnabled val="1"/>
        </dgm:presLayoutVars>
      </dgm:prSet>
      <dgm:spPr/>
    </dgm:pt>
    <dgm:pt modelId="{B379AF13-B639-499B-B142-CB062B4F5A27}" type="pres">
      <dgm:prSet presAssocID="{3771D059-2F74-4E12-8615-4C39E97C3F68}" presName="negativeSpace" presStyleCnt="0"/>
      <dgm:spPr/>
    </dgm:pt>
    <dgm:pt modelId="{287A2196-667D-4164-9A70-B96A65D63887}" type="pres">
      <dgm:prSet presAssocID="{3771D059-2F74-4E12-8615-4C39E97C3F68}" presName="childText" presStyleLbl="conFgAcc1" presStyleIdx="0" presStyleCnt="3">
        <dgm:presLayoutVars>
          <dgm:bulletEnabled val="1"/>
        </dgm:presLayoutVars>
      </dgm:prSet>
      <dgm:spPr/>
    </dgm:pt>
    <dgm:pt modelId="{A9BD9645-6A59-4EA9-9FE2-24CD07C37E71}" type="pres">
      <dgm:prSet presAssocID="{02D2D3CE-F985-4975-825A-4BAB7207354E}" presName="spaceBetweenRectangles" presStyleCnt="0"/>
      <dgm:spPr/>
    </dgm:pt>
    <dgm:pt modelId="{5301DBB9-C262-4A7E-8C60-0F9F92407DC3}" type="pres">
      <dgm:prSet presAssocID="{16187E8C-0AEC-4832-BF01-019E671F5F52}" presName="parentLin" presStyleCnt="0"/>
      <dgm:spPr/>
    </dgm:pt>
    <dgm:pt modelId="{2BC201C8-8B34-40B8-86F2-74BEE3973997}" type="pres">
      <dgm:prSet presAssocID="{16187E8C-0AEC-4832-BF01-019E671F5F52}" presName="parentLeftMargin" presStyleLbl="node1" presStyleIdx="0" presStyleCnt="3"/>
      <dgm:spPr/>
    </dgm:pt>
    <dgm:pt modelId="{64845DF2-D8AA-4A93-A4E2-9BCF1E55FDC1}" type="pres">
      <dgm:prSet presAssocID="{16187E8C-0AEC-4832-BF01-019E671F5F52}" presName="parentText" presStyleLbl="node1" presStyleIdx="1" presStyleCnt="3">
        <dgm:presLayoutVars>
          <dgm:chMax val="0"/>
          <dgm:bulletEnabled val="1"/>
        </dgm:presLayoutVars>
      </dgm:prSet>
      <dgm:spPr/>
    </dgm:pt>
    <dgm:pt modelId="{7DE3358B-9FB7-486C-9D54-B598688E5FF9}" type="pres">
      <dgm:prSet presAssocID="{16187E8C-0AEC-4832-BF01-019E671F5F52}" presName="negativeSpace" presStyleCnt="0"/>
      <dgm:spPr/>
    </dgm:pt>
    <dgm:pt modelId="{33206C99-4BAD-4D92-8879-46AC22A7EE65}" type="pres">
      <dgm:prSet presAssocID="{16187E8C-0AEC-4832-BF01-019E671F5F52}" presName="childText" presStyleLbl="conFgAcc1" presStyleIdx="1" presStyleCnt="3">
        <dgm:presLayoutVars>
          <dgm:bulletEnabled val="1"/>
        </dgm:presLayoutVars>
      </dgm:prSet>
      <dgm:spPr/>
    </dgm:pt>
    <dgm:pt modelId="{D6E17C46-3CAF-4670-A5DD-117E2ABB5D3B}" type="pres">
      <dgm:prSet presAssocID="{4C88360A-B5C0-4B52-9574-16D20DC5DF12}" presName="spaceBetweenRectangles" presStyleCnt="0"/>
      <dgm:spPr/>
    </dgm:pt>
    <dgm:pt modelId="{C851671D-C78D-4E78-ABCF-78EAC9A70DD3}" type="pres">
      <dgm:prSet presAssocID="{8D447ED2-55F9-4491-B90D-4F912727E1A6}" presName="parentLin" presStyleCnt="0"/>
      <dgm:spPr/>
    </dgm:pt>
    <dgm:pt modelId="{A90111F2-FB26-4665-B7BA-ACABFAB0F23B}" type="pres">
      <dgm:prSet presAssocID="{8D447ED2-55F9-4491-B90D-4F912727E1A6}" presName="parentLeftMargin" presStyleLbl="node1" presStyleIdx="1" presStyleCnt="3"/>
      <dgm:spPr/>
    </dgm:pt>
    <dgm:pt modelId="{04B3B0A9-C009-4D86-B3DB-3A0509A4BB74}" type="pres">
      <dgm:prSet presAssocID="{8D447ED2-55F9-4491-B90D-4F912727E1A6}" presName="parentText" presStyleLbl="node1" presStyleIdx="2" presStyleCnt="3">
        <dgm:presLayoutVars>
          <dgm:chMax val="0"/>
          <dgm:bulletEnabled val="1"/>
        </dgm:presLayoutVars>
      </dgm:prSet>
      <dgm:spPr/>
    </dgm:pt>
    <dgm:pt modelId="{B96F7B57-B7BD-46B6-8499-A475258D569F}" type="pres">
      <dgm:prSet presAssocID="{8D447ED2-55F9-4491-B90D-4F912727E1A6}" presName="negativeSpace" presStyleCnt="0"/>
      <dgm:spPr/>
    </dgm:pt>
    <dgm:pt modelId="{B75C6FC0-737E-44F0-9F47-F2A5D75B9186}" type="pres">
      <dgm:prSet presAssocID="{8D447ED2-55F9-4491-B90D-4F912727E1A6}" presName="childText" presStyleLbl="conFgAcc1" presStyleIdx="2" presStyleCnt="3">
        <dgm:presLayoutVars>
          <dgm:bulletEnabled val="1"/>
        </dgm:presLayoutVars>
      </dgm:prSet>
      <dgm:spPr/>
    </dgm:pt>
  </dgm:ptLst>
  <dgm:cxnLst>
    <dgm:cxn modelId="{FFB0690B-783D-4A60-856D-32DBB2E26050}" srcId="{AD70ADEB-1FAE-42D4-87DF-2C96F687CBCE}" destId="{8D447ED2-55F9-4491-B90D-4F912727E1A6}" srcOrd="2" destOrd="0" parTransId="{20C4BC9A-28A2-46B0-826C-BCDC1C7C5A8B}" sibTransId="{4A159BCC-40FB-449E-8C30-E4BB711AB99E}"/>
    <dgm:cxn modelId="{F5D93B12-159E-4BD2-8F99-87AABD7AE49E}" srcId="{8D447ED2-55F9-4491-B90D-4F912727E1A6}" destId="{62AD5D4A-274F-4A2E-B708-59A397E50692}" srcOrd="2" destOrd="0" parTransId="{D8F5757D-7357-4F77-8673-E358EC72441B}" sibTransId="{A9321A24-330A-4942-A51E-AF51AD90BCD7}"/>
    <dgm:cxn modelId="{7C44F22A-8F0A-4EC0-A53F-5F183D097F78}" srcId="{3771D059-2F74-4E12-8615-4C39E97C3F68}" destId="{934A3A5F-6C0E-4C90-8B31-7C5602B5B4A6}" srcOrd="1" destOrd="0" parTransId="{63735B83-1B8B-4AE7-8729-ACE915889ED6}" sibTransId="{804C6ED0-56AD-4038-BF73-2377F7E1561B}"/>
    <dgm:cxn modelId="{745C6141-D1BE-4616-9EA9-5D7FA1E6366B}" srcId="{AD70ADEB-1FAE-42D4-87DF-2C96F687CBCE}" destId="{3771D059-2F74-4E12-8615-4C39E97C3F68}" srcOrd="0" destOrd="0" parTransId="{0A06EF59-B112-4ACD-8293-2DA09E9F2D8D}" sibTransId="{02D2D3CE-F985-4975-825A-4BAB7207354E}"/>
    <dgm:cxn modelId="{6E3D3B47-2CC7-432F-ADE9-F023413303C6}" srcId="{3771D059-2F74-4E12-8615-4C39E97C3F68}" destId="{064BD391-E4A5-4891-9CC0-F25441EB3700}" srcOrd="0" destOrd="0" parTransId="{D1049560-80A9-47EE-9777-9A01458A7B05}" sibTransId="{57A51559-D29E-46DD-9BEB-DAC00820014F}"/>
    <dgm:cxn modelId="{766CCE48-C813-4104-AB18-B13D4CE5C809}" type="presOf" srcId="{631A5DD1-5116-4048-A0D9-A3C1768760D7}" destId="{B75C6FC0-737E-44F0-9F47-F2A5D75B9186}" srcOrd="0" destOrd="1" presId="urn:microsoft.com/office/officeart/2005/8/layout/list1"/>
    <dgm:cxn modelId="{B0F89F5A-BCE6-44B6-9B77-6C046CF16769}" type="presOf" srcId="{8D447ED2-55F9-4491-B90D-4F912727E1A6}" destId="{04B3B0A9-C009-4D86-B3DB-3A0509A4BB74}" srcOrd="1" destOrd="0" presId="urn:microsoft.com/office/officeart/2005/8/layout/list1"/>
    <dgm:cxn modelId="{83A03C83-A6D5-4F76-9DC7-A4E8C6A8DA7C}" type="presOf" srcId="{8D447ED2-55F9-4491-B90D-4F912727E1A6}" destId="{A90111F2-FB26-4665-B7BA-ACABFAB0F23B}" srcOrd="0" destOrd="0" presId="urn:microsoft.com/office/officeart/2005/8/layout/list1"/>
    <dgm:cxn modelId="{5A08FE85-5175-4D07-B4B1-CCAFA530E596}" type="presOf" srcId="{934A3A5F-6C0E-4C90-8B31-7C5602B5B4A6}" destId="{287A2196-667D-4164-9A70-B96A65D63887}" srcOrd="0" destOrd="1" presId="urn:microsoft.com/office/officeart/2005/8/layout/list1"/>
    <dgm:cxn modelId="{FFD1678A-7050-4691-8B58-0C0A060D57ED}" srcId="{8D447ED2-55F9-4491-B90D-4F912727E1A6}" destId="{59F4617E-D49A-4002-9004-1D8A1B23A72E}" srcOrd="0" destOrd="0" parTransId="{38B08809-B602-4D10-A827-3A48E2E049D7}" sibTransId="{EB59F6EB-E81D-4D0B-8698-70AD4F9EED17}"/>
    <dgm:cxn modelId="{E5126A93-C2FC-4BDB-90DE-EE986D8A0287}" type="presOf" srcId="{064BD391-E4A5-4891-9CC0-F25441EB3700}" destId="{287A2196-667D-4164-9A70-B96A65D63887}" srcOrd="0" destOrd="0" presId="urn:microsoft.com/office/officeart/2005/8/layout/list1"/>
    <dgm:cxn modelId="{E42F98A7-0566-4856-B815-BC10C11100A7}" srcId="{16187E8C-0AEC-4832-BF01-019E671F5F52}" destId="{414641D9-A057-42C7-88EB-AFA42BB35CD5}" srcOrd="0" destOrd="0" parTransId="{E297EF15-A290-4681-9078-B52896DCB939}" sibTransId="{0F75F3D6-089A-4DBD-9C99-67ADF9AA55EC}"/>
    <dgm:cxn modelId="{CD2AF3AD-9632-45AD-B6C1-DBD9B5741AFB}" type="presOf" srcId="{AD70ADEB-1FAE-42D4-87DF-2C96F687CBCE}" destId="{36DA0A9C-9C32-43DA-8E7E-A5A986656943}" srcOrd="0" destOrd="0" presId="urn:microsoft.com/office/officeart/2005/8/layout/list1"/>
    <dgm:cxn modelId="{595DA4B2-5912-400B-ACD5-1248F1F777D6}" type="presOf" srcId="{62AD5D4A-274F-4A2E-B708-59A397E50692}" destId="{B75C6FC0-737E-44F0-9F47-F2A5D75B9186}" srcOrd="0" destOrd="2" presId="urn:microsoft.com/office/officeart/2005/8/layout/list1"/>
    <dgm:cxn modelId="{566B8DB6-A328-4734-A0D9-5D9C055A6866}" srcId="{AD70ADEB-1FAE-42D4-87DF-2C96F687CBCE}" destId="{16187E8C-0AEC-4832-BF01-019E671F5F52}" srcOrd="1" destOrd="0" parTransId="{810153C2-41C8-4203-8F23-958A4262F721}" sibTransId="{4C88360A-B5C0-4B52-9574-16D20DC5DF12}"/>
    <dgm:cxn modelId="{0215B8C1-303A-470F-BCAC-AE67DCC0F15B}" type="presOf" srcId="{16187E8C-0AEC-4832-BF01-019E671F5F52}" destId="{64845DF2-D8AA-4A93-A4E2-9BCF1E55FDC1}" srcOrd="1" destOrd="0" presId="urn:microsoft.com/office/officeart/2005/8/layout/list1"/>
    <dgm:cxn modelId="{777E66C3-2CFC-4340-8885-F370CFA175BC}" type="presOf" srcId="{3771D059-2F74-4E12-8615-4C39E97C3F68}" destId="{CEC9F48C-5CEF-47BB-AF41-6390941E4609}" srcOrd="1" destOrd="0" presId="urn:microsoft.com/office/officeart/2005/8/layout/list1"/>
    <dgm:cxn modelId="{82DB93C4-B286-4585-A1AE-12A59BEB4D6C}" type="presOf" srcId="{59F4617E-D49A-4002-9004-1D8A1B23A72E}" destId="{B75C6FC0-737E-44F0-9F47-F2A5D75B9186}" srcOrd="0" destOrd="0" presId="urn:microsoft.com/office/officeart/2005/8/layout/list1"/>
    <dgm:cxn modelId="{50F1C9CB-DE70-472F-824E-60CD1132339D}" type="presOf" srcId="{16187E8C-0AEC-4832-BF01-019E671F5F52}" destId="{2BC201C8-8B34-40B8-86F2-74BEE3973997}" srcOrd="0" destOrd="0" presId="urn:microsoft.com/office/officeart/2005/8/layout/list1"/>
    <dgm:cxn modelId="{E44BFCDF-AD9B-45D1-B953-2790D4270464}" type="presOf" srcId="{3771D059-2F74-4E12-8615-4C39E97C3F68}" destId="{50A8253E-8272-44F9-9EC1-43581EF7E073}" srcOrd="0" destOrd="0" presId="urn:microsoft.com/office/officeart/2005/8/layout/list1"/>
    <dgm:cxn modelId="{72D743E6-326D-48DE-916E-6F57510584A5}" srcId="{8D447ED2-55F9-4491-B90D-4F912727E1A6}" destId="{9B83B2E9-D37E-4FD8-AFA7-8E4668A4BAF7}" srcOrd="3" destOrd="0" parTransId="{8F20B4D1-A45D-4E25-B6C9-54E244E50F25}" sibTransId="{23681096-ACAC-4C5A-A93C-AADFD6009EF6}"/>
    <dgm:cxn modelId="{1407EEEB-9A6B-46D2-AF2B-2637CECE8016}" srcId="{8D447ED2-55F9-4491-B90D-4F912727E1A6}" destId="{631A5DD1-5116-4048-A0D9-A3C1768760D7}" srcOrd="1" destOrd="0" parTransId="{D656FDDE-5065-47F5-9E48-EC55E534E99D}" sibTransId="{4C4A60FF-1FA0-48E9-83A8-9F07EFFF1803}"/>
    <dgm:cxn modelId="{ED6712EC-9E6A-46F7-BD54-EC04C797FB36}" type="presOf" srcId="{9B83B2E9-D37E-4FD8-AFA7-8E4668A4BAF7}" destId="{B75C6FC0-737E-44F0-9F47-F2A5D75B9186}" srcOrd="0" destOrd="3" presId="urn:microsoft.com/office/officeart/2005/8/layout/list1"/>
    <dgm:cxn modelId="{64C26DFE-5753-4ECA-84E7-FEE8772BD26D}" type="presOf" srcId="{414641D9-A057-42C7-88EB-AFA42BB35CD5}" destId="{33206C99-4BAD-4D92-8879-46AC22A7EE65}" srcOrd="0" destOrd="0" presId="urn:microsoft.com/office/officeart/2005/8/layout/list1"/>
    <dgm:cxn modelId="{7B4E9409-3B28-4FB0-8816-0088ABC33A23}" type="presParOf" srcId="{36DA0A9C-9C32-43DA-8E7E-A5A986656943}" destId="{CECA7417-E1EA-4A3E-A485-A7819BB188D4}" srcOrd="0" destOrd="0" presId="urn:microsoft.com/office/officeart/2005/8/layout/list1"/>
    <dgm:cxn modelId="{CC355F69-A3A5-4225-900A-ED3A479FBE20}" type="presParOf" srcId="{CECA7417-E1EA-4A3E-A485-A7819BB188D4}" destId="{50A8253E-8272-44F9-9EC1-43581EF7E073}" srcOrd="0" destOrd="0" presId="urn:microsoft.com/office/officeart/2005/8/layout/list1"/>
    <dgm:cxn modelId="{B727F78E-D11C-420A-814E-B423D717966E}" type="presParOf" srcId="{CECA7417-E1EA-4A3E-A485-A7819BB188D4}" destId="{CEC9F48C-5CEF-47BB-AF41-6390941E4609}" srcOrd="1" destOrd="0" presId="urn:microsoft.com/office/officeart/2005/8/layout/list1"/>
    <dgm:cxn modelId="{FA6BA047-E3EF-4280-A8AE-20BF860EE843}" type="presParOf" srcId="{36DA0A9C-9C32-43DA-8E7E-A5A986656943}" destId="{B379AF13-B639-499B-B142-CB062B4F5A27}" srcOrd="1" destOrd="0" presId="urn:microsoft.com/office/officeart/2005/8/layout/list1"/>
    <dgm:cxn modelId="{0C918300-FAF6-471F-9DF9-DE0C28ED44C8}" type="presParOf" srcId="{36DA0A9C-9C32-43DA-8E7E-A5A986656943}" destId="{287A2196-667D-4164-9A70-B96A65D63887}" srcOrd="2" destOrd="0" presId="urn:microsoft.com/office/officeart/2005/8/layout/list1"/>
    <dgm:cxn modelId="{5FA73757-25F6-4525-B3FE-BD5F8D9A74A7}" type="presParOf" srcId="{36DA0A9C-9C32-43DA-8E7E-A5A986656943}" destId="{A9BD9645-6A59-4EA9-9FE2-24CD07C37E71}" srcOrd="3" destOrd="0" presId="urn:microsoft.com/office/officeart/2005/8/layout/list1"/>
    <dgm:cxn modelId="{F42C7B02-6C4C-4CB4-B5F7-6431A2815560}" type="presParOf" srcId="{36DA0A9C-9C32-43DA-8E7E-A5A986656943}" destId="{5301DBB9-C262-4A7E-8C60-0F9F92407DC3}" srcOrd="4" destOrd="0" presId="urn:microsoft.com/office/officeart/2005/8/layout/list1"/>
    <dgm:cxn modelId="{07E11AEF-9AC5-48BF-A776-7CE658C8468C}" type="presParOf" srcId="{5301DBB9-C262-4A7E-8C60-0F9F92407DC3}" destId="{2BC201C8-8B34-40B8-86F2-74BEE3973997}" srcOrd="0" destOrd="0" presId="urn:microsoft.com/office/officeart/2005/8/layout/list1"/>
    <dgm:cxn modelId="{C029831E-6023-44D5-91A5-18D806B00E6F}" type="presParOf" srcId="{5301DBB9-C262-4A7E-8C60-0F9F92407DC3}" destId="{64845DF2-D8AA-4A93-A4E2-9BCF1E55FDC1}" srcOrd="1" destOrd="0" presId="urn:microsoft.com/office/officeart/2005/8/layout/list1"/>
    <dgm:cxn modelId="{8CCF4927-C5A6-41C4-96C9-ADA5CAF39B28}" type="presParOf" srcId="{36DA0A9C-9C32-43DA-8E7E-A5A986656943}" destId="{7DE3358B-9FB7-486C-9D54-B598688E5FF9}" srcOrd="5" destOrd="0" presId="urn:microsoft.com/office/officeart/2005/8/layout/list1"/>
    <dgm:cxn modelId="{F5C7DB79-34FE-4D08-B113-C51B92146567}" type="presParOf" srcId="{36DA0A9C-9C32-43DA-8E7E-A5A986656943}" destId="{33206C99-4BAD-4D92-8879-46AC22A7EE65}" srcOrd="6" destOrd="0" presId="urn:microsoft.com/office/officeart/2005/8/layout/list1"/>
    <dgm:cxn modelId="{E7D7394C-225A-495D-B738-FB1D56BDE443}" type="presParOf" srcId="{36DA0A9C-9C32-43DA-8E7E-A5A986656943}" destId="{D6E17C46-3CAF-4670-A5DD-117E2ABB5D3B}" srcOrd="7" destOrd="0" presId="urn:microsoft.com/office/officeart/2005/8/layout/list1"/>
    <dgm:cxn modelId="{D9AE7E15-BADA-41A7-8E31-249438C0E871}" type="presParOf" srcId="{36DA0A9C-9C32-43DA-8E7E-A5A986656943}" destId="{C851671D-C78D-4E78-ABCF-78EAC9A70DD3}" srcOrd="8" destOrd="0" presId="urn:microsoft.com/office/officeart/2005/8/layout/list1"/>
    <dgm:cxn modelId="{B425C70E-ECCF-4C67-AFF1-D7E35A5F65DD}" type="presParOf" srcId="{C851671D-C78D-4E78-ABCF-78EAC9A70DD3}" destId="{A90111F2-FB26-4665-B7BA-ACABFAB0F23B}" srcOrd="0" destOrd="0" presId="urn:microsoft.com/office/officeart/2005/8/layout/list1"/>
    <dgm:cxn modelId="{8822D322-5C92-4994-8533-895EF0EB216A}" type="presParOf" srcId="{C851671D-C78D-4E78-ABCF-78EAC9A70DD3}" destId="{04B3B0A9-C009-4D86-B3DB-3A0509A4BB74}" srcOrd="1" destOrd="0" presId="urn:microsoft.com/office/officeart/2005/8/layout/list1"/>
    <dgm:cxn modelId="{4D163578-E96E-42BE-9556-9BED93550954}" type="presParOf" srcId="{36DA0A9C-9C32-43DA-8E7E-A5A986656943}" destId="{B96F7B57-B7BD-46B6-8499-A475258D569F}" srcOrd="9" destOrd="0" presId="urn:microsoft.com/office/officeart/2005/8/layout/list1"/>
    <dgm:cxn modelId="{1516E8AB-2794-4178-8402-D108DE32F02C}" type="presParOf" srcId="{36DA0A9C-9C32-43DA-8E7E-A5A986656943}" destId="{B75C6FC0-737E-44F0-9F47-F2A5D75B918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EEED01-FF68-4951-B24A-39283983A59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8E0F250-58F4-4FFE-9775-DC42E3D9326A}">
      <dgm:prSet phldrT="[Text]" custT="1"/>
      <dgm:spPr/>
      <dgm:t>
        <a:bodyPr/>
        <a:lstStyle/>
        <a:p>
          <a:r>
            <a:rPr lang="en-US" sz="2400" dirty="0"/>
            <a:t>CSC Output File Name</a:t>
          </a:r>
        </a:p>
      </dgm:t>
    </dgm:pt>
    <dgm:pt modelId="{19F0FD66-1BE0-4767-832F-D309E4A27EBE}" type="parTrans" cxnId="{9AFAE28A-3534-4471-BD8F-4C0E3FF3FFE5}">
      <dgm:prSet/>
      <dgm:spPr/>
      <dgm:t>
        <a:bodyPr/>
        <a:lstStyle/>
        <a:p>
          <a:endParaRPr lang="en-US"/>
        </a:p>
      </dgm:t>
    </dgm:pt>
    <dgm:pt modelId="{42EA35A5-C39B-45B5-9BEF-98F983FD6B91}" type="sibTrans" cxnId="{9AFAE28A-3534-4471-BD8F-4C0E3FF3FFE5}">
      <dgm:prSet/>
      <dgm:spPr/>
      <dgm:t>
        <a:bodyPr/>
        <a:lstStyle/>
        <a:p>
          <a:endParaRPr lang="en-US"/>
        </a:p>
      </dgm:t>
    </dgm:pt>
    <dgm:pt modelId="{7322356B-9F8F-48C6-9936-B489448C2C31}">
      <dgm:prSet phldrT="[Text]" custT="1"/>
      <dgm:spPr/>
      <dgm:t>
        <a:bodyPr/>
        <a:lstStyle/>
        <a:p>
          <a:r>
            <a:rPr lang="en-US" sz="2400" dirty="0"/>
            <a:t>Email CSC to Treasury</a:t>
          </a:r>
        </a:p>
      </dgm:t>
    </dgm:pt>
    <dgm:pt modelId="{73001F84-4E79-4FB5-8959-8C82453B2B6C}" type="parTrans" cxnId="{EF0EAB3F-5C07-498D-9FEF-6FA8870D2B05}">
      <dgm:prSet/>
      <dgm:spPr/>
      <dgm:t>
        <a:bodyPr/>
        <a:lstStyle/>
        <a:p>
          <a:endParaRPr lang="en-US"/>
        </a:p>
      </dgm:t>
    </dgm:pt>
    <dgm:pt modelId="{FBDD262F-8F13-48F9-AA30-45510BC4B406}" type="sibTrans" cxnId="{EF0EAB3F-5C07-498D-9FEF-6FA8870D2B05}">
      <dgm:prSet/>
      <dgm:spPr/>
      <dgm:t>
        <a:bodyPr/>
        <a:lstStyle/>
        <a:p>
          <a:endParaRPr lang="en-US"/>
        </a:p>
      </dgm:t>
    </dgm:pt>
    <dgm:pt modelId="{FE449977-04AF-458C-887E-AAE08F98ED54}">
      <dgm:prSet phldrT="[Text]" custT="1"/>
      <dgm:spPr/>
      <dgm:t>
        <a:bodyPr/>
        <a:lstStyle/>
        <a:p>
          <a:r>
            <a:rPr lang="en-US" sz="2400" dirty="0"/>
            <a:t>Subject line = CSC, the Treasury Account Symbol, and Revision # (if applicable)</a:t>
          </a:r>
        </a:p>
      </dgm:t>
    </dgm:pt>
    <dgm:pt modelId="{5839F4E4-1DDE-4B80-8632-0F388DB560D9}" type="parTrans" cxnId="{49713A34-13CF-4D72-A940-37B05D1B1944}">
      <dgm:prSet/>
      <dgm:spPr/>
      <dgm:t>
        <a:bodyPr/>
        <a:lstStyle/>
        <a:p>
          <a:endParaRPr lang="en-US"/>
        </a:p>
      </dgm:t>
    </dgm:pt>
    <dgm:pt modelId="{E15B9DB7-F7F5-421F-A315-9A5FA8A3A4B5}" type="sibTrans" cxnId="{49713A34-13CF-4D72-A940-37B05D1B1944}">
      <dgm:prSet/>
      <dgm:spPr/>
      <dgm:t>
        <a:bodyPr/>
        <a:lstStyle/>
        <a:p>
          <a:endParaRPr lang="en-US"/>
        </a:p>
      </dgm:t>
    </dgm:pt>
    <dgm:pt modelId="{6F9AC69C-E2C6-4056-BF67-E75970357F5F}">
      <dgm:prSet phldrT="[Text]" custT="1"/>
      <dgm:spPr/>
      <dgm:t>
        <a:bodyPr/>
        <a:lstStyle/>
        <a:p>
          <a:r>
            <a:rPr lang="en-US" sz="2400" dirty="0"/>
            <a:t>Please include Treasury Account Symbol and Sub-Cohort (if applicable)</a:t>
          </a:r>
        </a:p>
      </dgm:t>
    </dgm:pt>
    <dgm:pt modelId="{9C1AB9CC-383D-4D59-ABA0-9856BAEBB74A}" type="parTrans" cxnId="{877E80E7-99A9-49F9-A055-446D5EBA7CB6}">
      <dgm:prSet/>
      <dgm:spPr/>
      <dgm:t>
        <a:bodyPr/>
        <a:lstStyle/>
        <a:p>
          <a:endParaRPr lang="en-US"/>
        </a:p>
      </dgm:t>
    </dgm:pt>
    <dgm:pt modelId="{91131BAA-0EA6-4807-8B0D-EF299F9A4F92}" type="sibTrans" cxnId="{877E80E7-99A9-49F9-A055-446D5EBA7CB6}">
      <dgm:prSet/>
      <dgm:spPr/>
      <dgm:t>
        <a:bodyPr/>
        <a:lstStyle/>
        <a:p>
          <a:endParaRPr lang="en-US"/>
        </a:p>
      </dgm:t>
    </dgm:pt>
    <dgm:pt modelId="{A9036DA9-D63C-4D76-AF3D-593C11973F40}">
      <dgm:prSet phldrT="[Text]" custT="1"/>
      <dgm:spPr/>
      <dgm:t>
        <a:bodyPr/>
        <a:lstStyle/>
        <a:p>
          <a:r>
            <a:rPr lang="en-US" sz="2400" i="1" dirty="0"/>
            <a:t>Example: 69X4123 635 Subcohort CSC.xlsx</a:t>
          </a:r>
        </a:p>
      </dgm:t>
    </dgm:pt>
    <dgm:pt modelId="{6E120559-D7F4-4E6B-9DD5-3A46B9E88FE4}" type="parTrans" cxnId="{DD850A93-1AD5-456E-A8AF-24E394D1D5BB}">
      <dgm:prSet/>
      <dgm:spPr/>
      <dgm:t>
        <a:bodyPr/>
        <a:lstStyle/>
        <a:p>
          <a:endParaRPr lang="en-US"/>
        </a:p>
      </dgm:t>
    </dgm:pt>
    <dgm:pt modelId="{8246A71D-ECA8-4863-A171-F23198CA63EB}" type="sibTrans" cxnId="{DD850A93-1AD5-456E-A8AF-24E394D1D5BB}">
      <dgm:prSet/>
      <dgm:spPr/>
      <dgm:t>
        <a:bodyPr/>
        <a:lstStyle/>
        <a:p>
          <a:endParaRPr lang="en-US"/>
        </a:p>
      </dgm:t>
    </dgm:pt>
    <dgm:pt modelId="{A9243B08-3951-4534-920C-7A573EC76139}">
      <dgm:prSet phldrT="[Text]" custT="1"/>
      <dgm:spPr/>
      <dgm:t>
        <a:bodyPr/>
        <a:lstStyle/>
        <a:p>
          <a:r>
            <a:rPr lang="en-US" sz="2400" i="1" dirty="0"/>
            <a:t>Example: CSC – 69X4123 (Version 2)</a:t>
          </a:r>
        </a:p>
      </dgm:t>
    </dgm:pt>
    <dgm:pt modelId="{ECE6485A-19A0-4C26-8BB5-CC4C3C8C7EFD}" type="parTrans" cxnId="{916EB046-9D75-479C-8257-38800AD6ADE3}">
      <dgm:prSet/>
      <dgm:spPr/>
      <dgm:t>
        <a:bodyPr/>
        <a:lstStyle/>
        <a:p>
          <a:endParaRPr lang="en-US"/>
        </a:p>
      </dgm:t>
    </dgm:pt>
    <dgm:pt modelId="{5BDEF8D0-2704-40C1-B5C5-19A0D6A85BA5}" type="sibTrans" cxnId="{916EB046-9D75-479C-8257-38800AD6ADE3}">
      <dgm:prSet/>
      <dgm:spPr/>
      <dgm:t>
        <a:bodyPr/>
        <a:lstStyle/>
        <a:p>
          <a:endParaRPr lang="en-US"/>
        </a:p>
      </dgm:t>
    </dgm:pt>
    <dgm:pt modelId="{17064934-F04B-48BA-9AD3-8958BCD80417}">
      <dgm:prSet phldrT="[Text]" custT="1"/>
      <dgm:spPr/>
      <dgm:t>
        <a:bodyPr/>
        <a:lstStyle/>
        <a:p>
          <a:r>
            <a:rPr lang="en-US" sz="2400" i="0" dirty="0"/>
            <a:t>Email all CSCs and related year-end correspondence to </a:t>
          </a:r>
          <a:r>
            <a:rPr lang="en-US" sz="2400" i="1" u="sng" dirty="0">
              <a:solidFill>
                <a:schemeClr val="accent1">
                  <a:lumMod val="75000"/>
                </a:schemeClr>
              </a:solidFill>
              <a:hlinkClick xmlns:r="http://schemas.openxmlformats.org/officeDocument/2006/relationships" r:id="rId1">
                <a:extLst>
                  <a:ext uri="{A12FA001-AC4F-418D-AE19-62706E023703}">
                    <ahyp:hlinkClr xmlns:ahyp="http://schemas.microsoft.com/office/drawing/2018/hyperlinkcolor" val="tx"/>
                  </a:ext>
                </a:extLst>
              </a:hlinkClick>
            </a:rPr>
            <a:t>Borrowings@fiscal.treasury.gov</a:t>
          </a:r>
          <a:endParaRPr lang="en-US" sz="2400" i="1" dirty="0">
            <a:solidFill>
              <a:schemeClr val="accent1">
                <a:lumMod val="75000"/>
              </a:schemeClr>
            </a:solidFill>
          </a:endParaRPr>
        </a:p>
      </dgm:t>
    </dgm:pt>
    <dgm:pt modelId="{174878D8-0DCE-4CAA-8802-0B80E030D7EA}" type="parTrans" cxnId="{7030528A-5121-4DE0-A6F9-27B85A10D5D0}">
      <dgm:prSet/>
      <dgm:spPr/>
      <dgm:t>
        <a:bodyPr/>
        <a:lstStyle/>
        <a:p>
          <a:endParaRPr lang="en-US"/>
        </a:p>
      </dgm:t>
    </dgm:pt>
    <dgm:pt modelId="{3B64915F-0038-4001-950A-166C3A177910}" type="sibTrans" cxnId="{7030528A-5121-4DE0-A6F9-27B85A10D5D0}">
      <dgm:prSet/>
      <dgm:spPr/>
      <dgm:t>
        <a:bodyPr/>
        <a:lstStyle/>
        <a:p>
          <a:endParaRPr lang="en-US"/>
        </a:p>
      </dgm:t>
    </dgm:pt>
    <dgm:pt modelId="{5AE52F53-EF89-44F9-8246-E266B06C5AD9}">
      <dgm:prSet phldrT="[Text]" custT="1"/>
      <dgm:spPr/>
      <dgm:t>
        <a:bodyPr/>
        <a:lstStyle/>
        <a:p>
          <a:r>
            <a:rPr lang="en-US" sz="2400" i="0" dirty="0"/>
            <a:t>Submit all CSCs no later than </a:t>
          </a:r>
          <a:r>
            <a:rPr lang="en-US" sz="2400" i="0" u="sng" dirty="0"/>
            <a:t>3:00pm ET on Tuesday, September 30</a:t>
          </a:r>
          <a:r>
            <a:rPr lang="en-US" sz="2400" i="0" u="sng" baseline="30000" dirty="0"/>
            <a:t>th</a:t>
          </a:r>
          <a:endParaRPr lang="en-US" sz="2400" i="0" dirty="0"/>
        </a:p>
      </dgm:t>
    </dgm:pt>
    <dgm:pt modelId="{61E5455A-373A-4A80-8792-5E52B790908B}" type="parTrans" cxnId="{5D408CC5-8205-4B07-A1B5-2A44969A222E}">
      <dgm:prSet/>
      <dgm:spPr/>
      <dgm:t>
        <a:bodyPr/>
        <a:lstStyle/>
        <a:p>
          <a:endParaRPr lang="en-US"/>
        </a:p>
      </dgm:t>
    </dgm:pt>
    <dgm:pt modelId="{D30044C5-034E-44DE-B734-17B913FCF1FB}" type="sibTrans" cxnId="{5D408CC5-8205-4B07-A1B5-2A44969A222E}">
      <dgm:prSet/>
      <dgm:spPr/>
      <dgm:t>
        <a:bodyPr/>
        <a:lstStyle/>
        <a:p>
          <a:endParaRPr lang="en-US"/>
        </a:p>
      </dgm:t>
    </dgm:pt>
    <dgm:pt modelId="{6A73832E-58D4-4F8F-A80D-BB84704E1954}" type="pres">
      <dgm:prSet presAssocID="{9FEEED01-FF68-4951-B24A-39283983A59C}" presName="linear" presStyleCnt="0">
        <dgm:presLayoutVars>
          <dgm:dir/>
          <dgm:animLvl val="lvl"/>
          <dgm:resizeHandles val="exact"/>
        </dgm:presLayoutVars>
      </dgm:prSet>
      <dgm:spPr/>
    </dgm:pt>
    <dgm:pt modelId="{4DE21D90-1D02-445C-A204-149C7EF7847D}" type="pres">
      <dgm:prSet presAssocID="{18E0F250-58F4-4FFE-9775-DC42E3D9326A}" presName="parentLin" presStyleCnt="0"/>
      <dgm:spPr/>
    </dgm:pt>
    <dgm:pt modelId="{E4D9528F-5278-44A6-8E2A-0B0EA5564CDD}" type="pres">
      <dgm:prSet presAssocID="{18E0F250-58F4-4FFE-9775-DC42E3D9326A}" presName="parentLeftMargin" presStyleLbl="node1" presStyleIdx="0" presStyleCnt="2"/>
      <dgm:spPr/>
    </dgm:pt>
    <dgm:pt modelId="{798BE2EA-6FE4-4607-BA3C-2E01CA4AEFDA}" type="pres">
      <dgm:prSet presAssocID="{18E0F250-58F4-4FFE-9775-DC42E3D9326A}" presName="parentText" presStyleLbl="node1" presStyleIdx="0" presStyleCnt="2">
        <dgm:presLayoutVars>
          <dgm:chMax val="0"/>
          <dgm:bulletEnabled val="1"/>
        </dgm:presLayoutVars>
      </dgm:prSet>
      <dgm:spPr/>
    </dgm:pt>
    <dgm:pt modelId="{A7CC9E9A-F3A6-4C73-B560-95865916F872}" type="pres">
      <dgm:prSet presAssocID="{18E0F250-58F4-4FFE-9775-DC42E3D9326A}" presName="negativeSpace" presStyleCnt="0"/>
      <dgm:spPr/>
    </dgm:pt>
    <dgm:pt modelId="{BE48FA1C-B16C-47C1-8515-96D6D6C31F12}" type="pres">
      <dgm:prSet presAssocID="{18E0F250-58F4-4FFE-9775-DC42E3D9326A}" presName="childText" presStyleLbl="conFgAcc1" presStyleIdx="0" presStyleCnt="2">
        <dgm:presLayoutVars>
          <dgm:bulletEnabled val="1"/>
        </dgm:presLayoutVars>
      </dgm:prSet>
      <dgm:spPr/>
    </dgm:pt>
    <dgm:pt modelId="{73281952-77CC-4C13-B992-53ED241D00DD}" type="pres">
      <dgm:prSet presAssocID="{42EA35A5-C39B-45B5-9BEF-98F983FD6B91}" presName="spaceBetweenRectangles" presStyleCnt="0"/>
      <dgm:spPr/>
    </dgm:pt>
    <dgm:pt modelId="{E7EF7EFD-55E5-431B-8077-96F691AE174C}" type="pres">
      <dgm:prSet presAssocID="{7322356B-9F8F-48C6-9936-B489448C2C31}" presName="parentLin" presStyleCnt="0"/>
      <dgm:spPr/>
    </dgm:pt>
    <dgm:pt modelId="{369B6D38-7859-4C36-86D1-1BF7C1A78AE7}" type="pres">
      <dgm:prSet presAssocID="{7322356B-9F8F-48C6-9936-B489448C2C31}" presName="parentLeftMargin" presStyleLbl="node1" presStyleIdx="0" presStyleCnt="2"/>
      <dgm:spPr/>
    </dgm:pt>
    <dgm:pt modelId="{ACC6302E-7ED0-45E0-A8C3-2E4E25313C29}" type="pres">
      <dgm:prSet presAssocID="{7322356B-9F8F-48C6-9936-B489448C2C31}" presName="parentText" presStyleLbl="node1" presStyleIdx="1" presStyleCnt="2">
        <dgm:presLayoutVars>
          <dgm:chMax val="0"/>
          <dgm:bulletEnabled val="1"/>
        </dgm:presLayoutVars>
      </dgm:prSet>
      <dgm:spPr/>
    </dgm:pt>
    <dgm:pt modelId="{3A1730F6-7129-4DD6-96FA-0A3C107B68A3}" type="pres">
      <dgm:prSet presAssocID="{7322356B-9F8F-48C6-9936-B489448C2C31}" presName="negativeSpace" presStyleCnt="0"/>
      <dgm:spPr/>
    </dgm:pt>
    <dgm:pt modelId="{8D3B8158-9F1B-47C4-B251-043EB0BD1191}" type="pres">
      <dgm:prSet presAssocID="{7322356B-9F8F-48C6-9936-B489448C2C31}" presName="childText" presStyleLbl="conFgAcc1" presStyleIdx="1" presStyleCnt="2">
        <dgm:presLayoutVars>
          <dgm:bulletEnabled val="1"/>
        </dgm:presLayoutVars>
      </dgm:prSet>
      <dgm:spPr/>
    </dgm:pt>
  </dgm:ptLst>
  <dgm:cxnLst>
    <dgm:cxn modelId="{6FF00813-30B9-4631-9D61-B5B978938043}" type="presOf" srcId="{A9243B08-3951-4534-920C-7A573EC76139}" destId="{8D3B8158-9F1B-47C4-B251-043EB0BD1191}" srcOrd="0" destOrd="1" presId="urn:microsoft.com/office/officeart/2005/8/layout/list1"/>
    <dgm:cxn modelId="{C1CA3329-91D4-4D45-96A3-D3A9F1A02BF6}" type="presOf" srcId="{FE449977-04AF-458C-887E-AAE08F98ED54}" destId="{8D3B8158-9F1B-47C4-B251-043EB0BD1191}" srcOrd="0" destOrd="0" presId="urn:microsoft.com/office/officeart/2005/8/layout/list1"/>
    <dgm:cxn modelId="{C391F132-1378-4EDA-A687-CE17CD3DD9A9}" type="presOf" srcId="{7322356B-9F8F-48C6-9936-B489448C2C31}" destId="{ACC6302E-7ED0-45E0-A8C3-2E4E25313C29}" srcOrd="1" destOrd="0" presId="urn:microsoft.com/office/officeart/2005/8/layout/list1"/>
    <dgm:cxn modelId="{49713A34-13CF-4D72-A940-37B05D1B1944}" srcId="{7322356B-9F8F-48C6-9936-B489448C2C31}" destId="{FE449977-04AF-458C-887E-AAE08F98ED54}" srcOrd="0" destOrd="0" parTransId="{5839F4E4-1DDE-4B80-8632-0F388DB560D9}" sibTransId="{E15B9DB7-F7F5-421F-A315-9A5FA8A3A4B5}"/>
    <dgm:cxn modelId="{EF0EAB3F-5C07-498D-9FEF-6FA8870D2B05}" srcId="{9FEEED01-FF68-4951-B24A-39283983A59C}" destId="{7322356B-9F8F-48C6-9936-B489448C2C31}" srcOrd="1" destOrd="0" parTransId="{73001F84-4E79-4FB5-8959-8C82453B2B6C}" sibTransId="{FBDD262F-8F13-48F9-AA30-45510BC4B406}"/>
    <dgm:cxn modelId="{7376CD5F-737A-4045-B1CF-5BC916D9945C}" type="presOf" srcId="{6F9AC69C-E2C6-4056-BF67-E75970357F5F}" destId="{BE48FA1C-B16C-47C1-8515-96D6D6C31F12}" srcOrd="0" destOrd="0" presId="urn:microsoft.com/office/officeart/2005/8/layout/list1"/>
    <dgm:cxn modelId="{916EB046-9D75-479C-8257-38800AD6ADE3}" srcId="{7322356B-9F8F-48C6-9936-B489448C2C31}" destId="{A9243B08-3951-4534-920C-7A573EC76139}" srcOrd="1" destOrd="0" parTransId="{ECE6485A-19A0-4C26-8BB5-CC4C3C8C7EFD}" sibTransId="{5BDEF8D0-2704-40C1-B5C5-19A0D6A85BA5}"/>
    <dgm:cxn modelId="{2187076A-47C9-452A-8B57-8517F256ADF1}" type="presOf" srcId="{5AE52F53-EF89-44F9-8246-E266B06C5AD9}" destId="{8D3B8158-9F1B-47C4-B251-043EB0BD1191}" srcOrd="0" destOrd="3" presId="urn:microsoft.com/office/officeart/2005/8/layout/list1"/>
    <dgm:cxn modelId="{7030528A-5121-4DE0-A6F9-27B85A10D5D0}" srcId="{7322356B-9F8F-48C6-9936-B489448C2C31}" destId="{17064934-F04B-48BA-9AD3-8958BCD80417}" srcOrd="2" destOrd="0" parTransId="{174878D8-0DCE-4CAA-8802-0B80E030D7EA}" sibTransId="{3B64915F-0038-4001-950A-166C3A177910}"/>
    <dgm:cxn modelId="{9AFAE28A-3534-4471-BD8F-4C0E3FF3FFE5}" srcId="{9FEEED01-FF68-4951-B24A-39283983A59C}" destId="{18E0F250-58F4-4FFE-9775-DC42E3D9326A}" srcOrd="0" destOrd="0" parTransId="{19F0FD66-1BE0-4767-832F-D309E4A27EBE}" sibTransId="{42EA35A5-C39B-45B5-9BEF-98F983FD6B91}"/>
    <dgm:cxn modelId="{DD850A93-1AD5-456E-A8AF-24E394D1D5BB}" srcId="{18E0F250-58F4-4FFE-9775-DC42E3D9326A}" destId="{A9036DA9-D63C-4D76-AF3D-593C11973F40}" srcOrd="1" destOrd="0" parTransId="{6E120559-D7F4-4E6B-9DD5-3A46B9E88FE4}" sibTransId="{8246A71D-ECA8-4863-A171-F23198CA63EB}"/>
    <dgm:cxn modelId="{9F09DFAE-FC6D-4EE8-A8AA-0AFF84BC6F29}" type="presOf" srcId="{18E0F250-58F4-4FFE-9775-DC42E3D9326A}" destId="{E4D9528F-5278-44A6-8E2A-0B0EA5564CDD}" srcOrd="0" destOrd="0" presId="urn:microsoft.com/office/officeart/2005/8/layout/list1"/>
    <dgm:cxn modelId="{62AF97BE-A585-466D-8868-8292ECC56338}" type="presOf" srcId="{A9036DA9-D63C-4D76-AF3D-593C11973F40}" destId="{BE48FA1C-B16C-47C1-8515-96D6D6C31F12}" srcOrd="0" destOrd="1" presId="urn:microsoft.com/office/officeart/2005/8/layout/list1"/>
    <dgm:cxn modelId="{5D408CC5-8205-4B07-A1B5-2A44969A222E}" srcId="{7322356B-9F8F-48C6-9936-B489448C2C31}" destId="{5AE52F53-EF89-44F9-8246-E266B06C5AD9}" srcOrd="3" destOrd="0" parTransId="{61E5455A-373A-4A80-8792-5E52B790908B}" sibTransId="{D30044C5-034E-44DE-B734-17B913FCF1FB}"/>
    <dgm:cxn modelId="{5AA14DD5-C0A3-4E69-9549-AC81A4BCC41F}" type="presOf" srcId="{18E0F250-58F4-4FFE-9775-DC42E3D9326A}" destId="{798BE2EA-6FE4-4607-BA3C-2E01CA4AEFDA}" srcOrd="1" destOrd="0" presId="urn:microsoft.com/office/officeart/2005/8/layout/list1"/>
    <dgm:cxn modelId="{877E80E7-99A9-49F9-A055-446D5EBA7CB6}" srcId="{18E0F250-58F4-4FFE-9775-DC42E3D9326A}" destId="{6F9AC69C-E2C6-4056-BF67-E75970357F5F}" srcOrd="0" destOrd="0" parTransId="{9C1AB9CC-383D-4D59-ABA0-9856BAEBB74A}" sibTransId="{91131BAA-0EA6-4807-8B0D-EF299F9A4F92}"/>
    <dgm:cxn modelId="{92B1C1EF-AF2C-492F-8654-D38D816860D0}" type="presOf" srcId="{7322356B-9F8F-48C6-9936-B489448C2C31}" destId="{369B6D38-7859-4C36-86D1-1BF7C1A78AE7}" srcOrd="0" destOrd="0" presId="urn:microsoft.com/office/officeart/2005/8/layout/list1"/>
    <dgm:cxn modelId="{D663CFF9-FA74-48A6-904E-B9C09DAF73E0}" type="presOf" srcId="{17064934-F04B-48BA-9AD3-8958BCD80417}" destId="{8D3B8158-9F1B-47C4-B251-043EB0BD1191}" srcOrd="0" destOrd="2" presId="urn:microsoft.com/office/officeart/2005/8/layout/list1"/>
    <dgm:cxn modelId="{502681FB-4B70-4FCB-8247-5D3B18C6297E}" type="presOf" srcId="{9FEEED01-FF68-4951-B24A-39283983A59C}" destId="{6A73832E-58D4-4F8F-A80D-BB84704E1954}" srcOrd="0" destOrd="0" presId="urn:microsoft.com/office/officeart/2005/8/layout/list1"/>
    <dgm:cxn modelId="{D5159287-4C67-4E68-B638-3B819A000DBC}" type="presParOf" srcId="{6A73832E-58D4-4F8F-A80D-BB84704E1954}" destId="{4DE21D90-1D02-445C-A204-149C7EF7847D}" srcOrd="0" destOrd="0" presId="urn:microsoft.com/office/officeart/2005/8/layout/list1"/>
    <dgm:cxn modelId="{7D91D59F-58C0-471D-A105-A419E721096A}" type="presParOf" srcId="{4DE21D90-1D02-445C-A204-149C7EF7847D}" destId="{E4D9528F-5278-44A6-8E2A-0B0EA5564CDD}" srcOrd="0" destOrd="0" presId="urn:microsoft.com/office/officeart/2005/8/layout/list1"/>
    <dgm:cxn modelId="{6E18C1FA-248A-4665-8AB7-2A11BE7E72F2}" type="presParOf" srcId="{4DE21D90-1D02-445C-A204-149C7EF7847D}" destId="{798BE2EA-6FE4-4607-BA3C-2E01CA4AEFDA}" srcOrd="1" destOrd="0" presId="urn:microsoft.com/office/officeart/2005/8/layout/list1"/>
    <dgm:cxn modelId="{D445A1C7-7F19-4723-B4E7-9A307510DB9E}" type="presParOf" srcId="{6A73832E-58D4-4F8F-A80D-BB84704E1954}" destId="{A7CC9E9A-F3A6-4C73-B560-95865916F872}" srcOrd="1" destOrd="0" presId="urn:microsoft.com/office/officeart/2005/8/layout/list1"/>
    <dgm:cxn modelId="{95E91888-E29F-42D3-81AE-CAF10679F435}" type="presParOf" srcId="{6A73832E-58D4-4F8F-A80D-BB84704E1954}" destId="{BE48FA1C-B16C-47C1-8515-96D6D6C31F12}" srcOrd="2" destOrd="0" presId="urn:microsoft.com/office/officeart/2005/8/layout/list1"/>
    <dgm:cxn modelId="{45222459-6690-4F9A-B57F-BE96A951E0E5}" type="presParOf" srcId="{6A73832E-58D4-4F8F-A80D-BB84704E1954}" destId="{73281952-77CC-4C13-B992-53ED241D00DD}" srcOrd="3" destOrd="0" presId="urn:microsoft.com/office/officeart/2005/8/layout/list1"/>
    <dgm:cxn modelId="{90B58DA9-FBB5-4236-9CF4-61DC2625D0F5}" type="presParOf" srcId="{6A73832E-58D4-4F8F-A80D-BB84704E1954}" destId="{E7EF7EFD-55E5-431B-8077-96F691AE174C}" srcOrd="4" destOrd="0" presId="urn:microsoft.com/office/officeart/2005/8/layout/list1"/>
    <dgm:cxn modelId="{70BAFBCF-8427-4C94-8D02-DCFAB9D51811}" type="presParOf" srcId="{E7EF7EFD-55E5-431B-8077-96F691AE174C}" destId="{369B6D38-7859-4C36-86D1-1BF7C1A78AE7}" srcOrd="0" destOrd="0" presId="urn:microsoft.com/office/officeart/2005/8/layout/list1"/>
    <dgm:cxn modelId="{DE853D62-50A6-4C8C-9E72-B11F952912DC}" type="presParOf" srcId="{E7EF7EFD-55E5-431B-8077-96F691AE174C}" destId="{ACC6302E-7ED0-45E0-A8C3-2E4E25313C29}" srcOrd="1" destOrd="0" presId="urn:microsoft.com/office/officeart/2005/8/layout/list1"/>
    <dgm:cxn modelId="{70AC36FA-A55C-41A6-AC37-4D2AF0B80251}" type="presParOf" srcId="{6A73832E-58D4-4F8F-A80D-BB84704E1954}" destId="{3A1730F6-7129-4DD6-96FA-0A3C107B68A3}" srcOrd="5" destOrd="0" presId="urn:microsoft.com/office/officeart/2005/8/layout/list1"/>
    <dgm:cxn modelId="{45BA06BD-45DD-4896-A99D-C4BB301D087F}" type="presParOf" srcId="{6A73832E-58D4-4F8F-A80D-BB84704E1954}" destId="{8D3B8158-9F1B-47C4-B251-043EB0BD119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86A603-3079-4161-BF11-ECDDEE5D694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2D5D9AC-F84D-4A4B-A508-3DF96C750546}">
      <dgm:prSet phldrT="[Text]"/>
      <dgm:spPr/>
      <dgm:t>
        <a:bodyPr/>
        <a:lstStyle/>
        <a:p>
          <a:r>
            <a:rPr lang="en-US" dirty="0"/>
            <a:t>EOY Borrowings</a:t>
          </a:r>
        </a:p>
      </dgm:t>
    </dgm:pt>
    <dgm:pt modelId="{6F02C75B-EAA6-4831-A5E7-A380C2CAC113}" type="parTrans" cxnId="{89C94E66-A4B7-4B50-AEB8-2319ED9C7217}">
      <dgm:prSet/>
      <dgm:spPr/>
      <dgm:t>
        <a:bodyPr/>
        <a:lstStyle/>
        <a:p>
          <a:endParaRPr lang="en-US"/>
        </a:p>
      </dgm:t>
    </dgm:pt>
    <dgm:pt modelId="{910C9FD4-2837-40DD-B94A-EC2046611AF1}" type="sibTrans" cxnId="{89C94E66-A4B7-4B50-AEB8-2319ED9C7217}">
      <dgm:prSet/>
      <dgm:spPr/>
      <dgm:t>
        <a:bodyPr/>
        <a:lstStyle/>
        <a:p>
          <a:endParaRPr lang="en-US"/>
        </a:p>
      </dgm:t>
    </dgm:pt>
    <dgm:pt modelId="{A490ABE2-A604-4EB5-9DBC-A2110A4EE7A0}">
      <dgm:prSet phldrT="[Text]"/>
      <dgm:spPr/>
      <dgm:t>
        <a:bodyPr/>
        <a:lstStyle/>
        <a:p>
          <a:r>
            <a:rPr lang="en-US" dirty="0"/>
            <a:t>Include all EOY Borrowings on the CSC</a:t>
          </a:r>
        </a:p>
      </dgm:t>
    </dgm:pt>
    <dgm:pt modelId="{8263A8B5-78B4-4C72-B704-F25A560714B5}" type="parTrans" cxnId="{D02E0654-5D06-4728-A214-8A78EA1A868F}">
      <dgm:prSet/>
      <dgm:spPr/>
      <dgm:t>
        <a:bodyPr/>
        <a:lstStyle/>
        <a:p>
          <a:endParaRPr lang="en-US"/>
        </a:p>
      </dgm:t>
    </dgm:pt>
    <dgm:pt modelId="{6ECA00E5-85BC-47BC-8A53-4E4FB4464BEF}" type="sibTrans" cxnId="{D02E0654-5D06-4728-A214-8A78EA1A868F}">
      <dgm:prSet/>
      <dgm:spPr/>
      <dgm:t>
        <a:bodyPr/>
        <a:lstStyle/>
        <a:p>
          <a:endParaRPr lang="en-US"/>
        </a:p>
      </dgm:t>
    </dgm:pt>
    <dgm:pt modelId="{29C9E8C8-F42C-49C8-8E0A-7A993B8DEC2E}">
      <dgm:prSet phldrT="[Text]"/>
      <dgm:spPr/>
      <dgm:t>
        <a:bodyPr/>
        <a:lstStyle/>
        <a:p>
          <a:r>
            <a:rPr lang="en-US" dirty="0"/>
            <a:t>Additional Guidance</a:t>
          </a:r>
        </a:p>
      </dgm:t>
    </dgm:pt>
    <dgm:pt modelId="{C92ED23D-E90B-4F3F-8B61-5035C21D361F}" type="parTrans" cxnId="{1274E082-36D9-4A0B-9876-CFC0C8466EA2}">
      <dgm:prSet/>
      <dgm:spPr/>
      <dgm:t>
        <a:bodyPr/>
        <a:lstStyle/>
        <a:p>
          <a:endParaRPr lang="en-US"/>
        </a:p>
      </dgm:t>
    </dgm:pt>
    <dgm:pt modelId="{4F9EE093-F322-4CE3-AD66-FB0CB3717258}" type="sibTrans" cxnId="{1274E082-36D9-4A0B-9876-CFC0C8466EA2}">
      <dgm:prSet/>
      <dgm:spPr/>
      <dgm:t>
        <a:bodyPr/>
        <a:lstStyle/>
        <a:p>
          <a:endParaRPr lang="en-US"/>
        </a:p>
      </dgm:t>
    </dgm:pt>
    <dgm:pt modelId="{E252350D-E9D6-4BC4-AF92-C52550C95578}">
      <dgm:prSet phldrT="[Text]"/>
      <dgm:spPr/>
      <dgm:t>
        <a:bodyPr/>
        <a:lstStyle/>
        <a:p>
          <a:r>
            <a:rPr lang="en-US" dirty="0"/>
            <a:t>Supplemental spreadsheets for EOY Borrowings will not be accepted</a:t>
          </a:r>
        </a:p>
      </dgm:t>
    </dgm:pt>
    <dgm:pt modelId="{CF9DA86E-8999-49BA-8CD7-7673DCDB0CD9}" type="parTrans" cxnId="{5983B139-05F2-4A4D-A4C0-21109874BAF1}">
      <dgm:prSet/>
      <dgm:spPr/>
      <dgm:t>
        <a:bodyPr/>
        <a:lstStyle/>
        <a:p>
          <a:endParaRPr lang="en-US"/>
        </a:p>
      </dgm:t>
    </dgm:pt>
    <dgm:pt modelId="{2FDE256F-0856-4302-B59E-07EB7B9E4F43}" type="sibTrans" cxnId="{5983B139-05F2-4A4D-A4C0-21109874BAF1}">
      <dgm:prSet/>
      <dgm:spPr/>
      <dgm:t>
        <a:bodyPr/>
        <a:lstStyle/>
        <a:p>
          <a:endParaRPr lang="en-US"/>
        </a:p>
      </dgm:t>
    </dgm:pt>
    <dgm:pt modelId="{C88F5448-AC5C-4490-A207-20440B85D2B1}">
      <dgm:prSet phldrT="[Text]"/>
      <dgm:spPr/>
      <dgm:t>
        <a:bodyPr/>
        <a:lstStyle/>
        <a:p>
          <a:r>
            <a:rPr lang="en-US" dirty="0"/>
            <a:t>EOY Borrowings do not affect the interest due for the current fiscal year</a:t>
          </a:r>
        </a:p>
      </dgm:t>
    </dgm:pt>
    <dgm:pt modelId="{5BC10033-8D32-43C5-B7B8-888D9EA1BD04}" type="parTrans" cxnId="{A910E7C4-3227-404E-95A5-E9164DDA285B}">
      <dgm:prSet/>
      <dgm:spPr/>
      <dgm:t>
        <a:bodyPr/>
        <a:lstStyle/>
        <a:p>
          <a:endParaRPr lang="en-US"/>
        </a:p>
      </dgm:t>
    </dgm:pt>
    <dgm:pt modelId="{03A647B9-74B5-4F9C-81D3-51ECE9AA8A61}" type="sibTrans" cxnId="{A910E7C4-3227-404E-95A5-E9164DDA285B}">
      <dgm:prSet/>
      <dgm:spPr/>
      <dgm:t>
        <a:bodyPr/>
        <a:lstStyle/>
        <a:p>
          <a:endParaRPr lang="en-US"/>
        </a:p>
      </dgm:t>
    </dgm:pt>
    <dgm:pt modelId="{CB099601-F407-4246-B4A3-72416267258D}">
      <dgm:prSet phldrT="[Text]"/>
      <dgm:spPr/>
      <dgm:t>
        <a:bodyPr/>
        <a:lstStyle/>
        <a:p>
          <a:r>
            <a:rPr lang="en-US" dirty="0"/>
            <a:t>Treasury Financial </a:t>
          </a:r>
          <a:r>
            <a:rPr lang="en-US"/>
            <a:t>Manual (TFM</a:t>
          </a:r>
          <a:r>
            <a:rPr lang="en-US" dirty="0"/>
            <a:t>) Part 2 Chapter 4600 provides Credit Reform reporting instructions</a:t>
          </a:r>
        </a:p>
      </dgm:t>
    </dgm:pt>
    <dgm:pt modelId="{FE048097-B91A-4FDC-902B-A9551BE9B9BB}" type="parTrans" cxnId="{D9DDD902-15E9-4926-8199-68CD9C386F51}">
      <dgm:prSet/>
      <dgm:spPr/>
      <dgm:t>
        <a:bodyPr/>
        <a:lstStyle/>
        <a:p>
          <a:endParaRPr lang="en-US"/>
        </a:p>
      </dgm:t>
    </dgm:pt>
    <dgm:pt modelId="{3873AD96-A2F2-4742-B8D1-5FF3052F3345}" type="sibTrans" cxnId="{D9DDD902-15E9-4926-8199-68CD9C386F51}">
      <dgm:prSet/>
      <dgm:spPr/>
      <dgm:t>
        <a:bodyPr/>
        <a:lstStyle/>
        <a:p>
          <a:endParaRPr lang="en-US"/>
        </a:p>
      </dgm:t>
    </dgm:pt>
    <dgm:pt modelId="{73399550-2D7E-45D9-A288-6FCBA2D2FB30}" type="pres">
      <dgm:prSet presAssocID="{EC86A603-3079-4161-BF11-ECDDEE5D6945}" presName="linear" presStyleCnt="0">
        <dgm:presLayoutVars>
          <dgm:dir/>
          <dgm:animLvl val="lvl"/>
          <dgm:resizeHandles val="exact"/>
        </dgm:presLayoutVars>
      </dgm:prSet>
      <dgm:spPr/>
    </dgm:pt>
    <dgm:pt modelId="{41FDF46A-7980-4BCF-83CF-D84163FC720F}" type="pres">
      <dgm:prSet presAssocID="{82D5D9AC-F84D-4A4B-A508-3DF96C750546}" presName="parentLin" presStyleCnt="0"/>
      <dgm:spPr/>
    </dgm:pt>
    <dgm:pt modelId="{0A095185-5F0E-4AC1-A4F1-FFD9FA999948}" type="pres">
      <dgm:prSet presAssocID="{82D5D9AC-F84D-4A4B-A508-3DF96C750546}" presName="parentLeftMargin" presStyleLbl="node1" presStyleIdx="0" presStyleCnt="2"/>
      <dgm:spPr/>
    </dgm:pt>
    <dgm:pt modelId="{F0F5F23D-F69C-4217-99D8-1602695F4849}" type="pres">
      <dgm:prSet presAssocID="{82D5D9AC-F84D-4A4B-A508-3DF96C750546}" presName="parentText" presStyleLbl="node1" presStyleIdx="0" presStyleCnt="2">
        <dgm:presLayoutVars>
          <dgm:chMax val="0"/>
          <dgm:bulletEnabled val="1"/>
        </dgm:presLayoutVars>
      </dgm:prSet>
      <dgm:spPr/>
    </dgm:pt>
    <dgm:pt modelId="{CCFE01FB-FC61-4FD1-A70A-046FE288C8DA}" type="pres">
      <dgm:prSet presAssocID="{82D5D9AC-F84D-4A4B-A508-3DF96C750546}" presName="negativeSpace" presStyleCnt="0"/>
      <dgm:spPr/>
    </dgm:pt>
    <dgm:pt modelId="{8561CDB3-B7B3-4DA7-A524-CF2113F15633}" type="pres">
      <dgm:prSet presAssocID="{82D5D9AC-F84D-4A4B-A508-3DF96C750546}" presName="childText" presStyleLbl="conFgAcc1" presStyleIdx="0" presStyleCnt="2">
        <dgm:presLayoutVars>
          <dgm:bulletEnabled val="1"/>
        </dgm:presLayoutVars>
      </dgm:prSet>
      <dgm:spPr/>
    </dgm:pt>
    <dgm:pt modelId="{B7890FFE-22DF-47C4-ACD5-2E54C5548AFD}" type="pres">
      <dgm:prSet presAssocID="{910C9FD4-2837-40DD-B94A-EC2046611AF1}" presName="spaceBetweenRectangles" presStyleCnt="0"/>
      <dgm:spPr/>
    </dgm:pt>
    <dgm:pt modelId="{BF073E80-67A8-4DE4-B05D-ED76204ED94C}" type="pres">
      <dgm:prSet presAssocID="{29C9E8C8-F42C-49C8-8E0A-7A993B8DEC2E}" presName="parentLin" presStyleCnt="0"/>
      <dgm:spPr/>
    </dgm:pt>
    <dgm:pt modelId="{BEE5B43C-8B47-4856-A511-E37FD8449E70}" type="pres">
      <dgm:prSet presAssocID="{29C9E8C8-F42C-49C8-8E0A-7A993B8DEC2E}" presName="parentLeftMargin" presStyleLbl="node1" presStyleIdx="0" presStyleCnt="2"/>
      <dgm:spPr/>
    </dgm:pt>
    <dgm:pt modelId="{9EA4427A-2304-4390-9B67-2F9AC4774057}" type="pres">
      <dgm:prSet presAssocID="{29C9E8C8-F42C-49C8-8E0A-7A993B8DEC2E}" presName="parentText" presStyleLbl="node1" presStyleIdx="1" presStyleCnt="2">
        <dgm:presLayoutVars>
          <dgm:chMax val="0"/>
          <dgm:bulletEnabled val="1"/>
        </dgm:presLayoutVars>
      </dgm:prSet>
      <dgm:spPr/>
    </dgm:pt>
    <dgm:pt modelId="{427964F1-1617-4E18-9E13-38B758D0952D}" type="pres">
      <dgm:prSet presAssocID="{29C9E8C8-F42C-49C8-8E0A-7A993B8DEC2E}" presName="negativeSpace" presStyleCnt="0"/>
      <dgm:spPr/>
    </dgm:pt>
    <dgm:pt modelId="{B9A5CED4-C853-437E-B31B-DD878777F650}" type="pres">
      <dgm:prSet presAssocID="{29C9E8C8-F42C-49C8-8E0A-7A993B8DEC2E}" presName="childText" presStyleLbl="conFgAcc1" presStyleIdx="1" presStyleCnt="2">
        <dgm:presLayoutVars>
          <dgm:bulletEnabled val="1"/>
        </dgm:presLayoutVars>
      </dgm:prSet>
      <dgm:spPr/>
    </dgm:pt>
  </dgm:ptLst>
  <dgm:cxnLst>
    <dgm:cxn modelId="{D9DDD902-15E9-4926-8199-68CD9C386F51}" srcId="{29C9E8C8-F42C-49C8-8E0A-7A993B8DEC2E}" destId="{CB099601-F407-4246-B4A3-72416267258D}" srcOrd="0" destOrd="0" parTransId="{FE048097-B91A-4FDC-902B-A9551BE9B9BB}" sibTransId="{3873AD96-A2F2-4742-B8D1-5FF3052F3345}"/>
    <dgm:cxn modelId="{E3FF1611-8DCF-402E-BE45-4BA99F49DE22}" type="presOf" srcId="{E252350D-E9D6-4BC4-AF92-C52550C95578}" destId="{8561CDB3-B7B3-4DA7-A524-CF2113F15633}" srcOrd="0" destOrd="1" presId="urn:microsoft.com/office/officeart/2005/8/layout/list1"/>
    <dgm:cxn modelId="{5983B139-05F2-4A4D-A4C0-21109874BAF1}" srcId="{82D5D9AC-F84D-4A4B-A508-3DF96C750546}" destId="{E252350D-E9D6-4BC4-AF92-C52550C95578}" srcOrd="1" destOrd="0" parTransId="{CF9DA86E-8999-49BA-8CD7-7673DCDB0CD9}" sibTransId="{2FDE256F-0856-4302-B59E-07EB7B9E4F43}"/>
    <dgm:cxn modelId="{E145FE43-E133-4D1D-85E7-E690B9280FB1}" type="presOf" srcId="{EC86A603-3079-4161-BF11-ECDDEE5D6945}" destId="{73399550-2D7E-45D9-A288-6FCBA2D2FB30}" srcOrd="0" destOrd="0" presId="urn:microsoft.com/office/officeart/2005/8/layout/list1"/>
    <dgm:cxn modelId="{89C94E66-A4B7-4B50-AEB8-2319ED9C7217}" srcId="{EC86A603-3079-4161-BF11-ECDDEE5D6945}" destId="{82D5D9AC-F84D-4A4B-A508-3DF96C750546}" srcOrd="0" destOrd="0" parTransId="{6F02C75B-EAA6-4831-A5E7-A380C2CAC113}" sibTransId="{910C9FD4-2837-40DD-B94A-EC2046611AF1}"/>
    <dgm:cxn modelId="{D02E0654-5D06-4728-A214-8A78EA1A868F}" srcId="{82D5D9AC-F84D-4A4B-A508-3DF96C750546}" destId="{A490ABE2-A604-4EB5-9DBC-A2110A4EE7A0}" srcOrd="0" destOrd="0" parTransId="{8263A8B5-78B4-4C72-B704-F25A560714B5}" sibTransId="{6ECA00E5-85BC-47BC-8A53-4E4FB4464BEF}"/>
    <dgm:cxn modelId="{F08AB97B-DFCA-45C6-B16C-5964616B73B2}" type="presOf" srcId="{29C9E8C8-F42C-49C8-8E0A-7A993B8DEC2E}" destId="{BEE5B43C-8B47-4856-A511-E37FD8449E70}" srcOrd="0" destOrd="0" presId="urn:microsoft.com/office/officeart/2005/8/layout/list1"/>
    <dgm:cxn modelId="{1274E082-36D9-4A0B-9876-CFC0C8466EA2}" srcId="{EC86A603-3079-4161-BF11-ECDDEE5D6945}" destId="{29C9E8C8-F42C-49C8-8E0A-7A993B8DEC2E}" srcOrd="1" destOrd="0" parTransId="{C92ED23D-E90B-4F3F-8B61-5035C21D361F}" sibTransId="{4F9EE093-F322-4CE3-AD66-FB0CB3717258}"/>
    <dgm:cxn modelId="{FFB50D9D-58A4-47E5-B812-29DD1CA1894E}" type="presOf" srcId="{82D5D9AC-F84D-4A4B-A508-3DF96C750546}" destId="{F0F5F23D-F69C-4217-99D8-1602695F4849}" srcOrd="1" destOrd="0" presId="urn:microsoft.com/office/officeart/2005/8/layout/list1"/>
    <dgm:cxn modelId="{7BC7A0B4-7DC3-4D67-A2DF-73FAA48B467C}" type="presOf" srcId="{82D5D9AC-F84D-4A4B-A508-3DF96C750546}" destId="{0A095185-5F0E-4AC1-A4F1-FFD9FA999948}" srcOrd="0" destOrd="0" presId="urn:microsoft.com/office/officeart/2005/8/layout/list1"/>
    <dgm:cxn modelId="{A910E7C4-3227-404E-95A5-E9164DDA285B}" srcId="{82D5D9AC-F84D-4A4B-A508-3DF96C750546}" destId="{C88F5448-AC5C-4490-A207-20440B85D2B1}" srcOrd="2" destOrd="0" parTransId="{5BC10033-8D32-43C5-B7B8-888D9EA1BD04}" sibTransId="{03A647B9-74B5-4F9C-81D3-51ECE9AA8A61}"/>
    <dgm:cxn modelId="{28A83CC5-6559-4935-B9D6-10193C3C8860}" type="presOf" srcId="{C88F5448-AC5C-4490-A207-20440B85D2B1}" destId="{8561CDB3-B7B3-4DA7-A524-CF2113F15633}" srcOrd="0" destOrd="2" presId="urn:microsoft.com/office/officeart/2005/8/layout/list1"/>
    <dgm:cxn modelId="{31E6DDDA-ED34-499F-BD19-224E89585010}" type="presOf" srcId="{29C9E8C8-F42C-49C8-8E0A-7A993B8DEC2E}" destId="{9EA4427A-2304-4390-9B67-2F9AC4774057}" srcOrd="1" destOrd="0" presId="urn:microsoft.com/office/officeart/2005/8/layout/list1"/>
    <dgm:cxn modelId="{FE839BDF-54FD-405B-9B28-FD9513F3AFA4}" type="presOf" srcId="{A490ABE2-A604-4EB5-9DBC-A2110A4EE7A0}" destId="{8561CDB3-B7B3-4DA7-A524-CF2113F15633}" srcOrd="0" destOrd="0" presId="urn:microsoft.com/office/officeart/2005/8/layout/list1"/>
    <dgm:cxn modelId="{EC618DFB-37A2-4D26-97DF-534D8744256C}" type="presOf" srcId="{CB099601-F407-4246-B4A3-72416267258D}" destId="{B9A5CED4-C853-437E-B31B-DD878777F650}" srcOrd="0" destOrd="0" presId="urn:microsoft.com/office/officeart/2005/8/layout/list1"/>
    <dgm:cxn modelId="{7520DF52-A4E8-4872-A0EC-5876154977F2}" type="presParOf" srcId="{73399550-2D7E-45D9-A288-6FCBA2D2FB30}" destId="{41FDF46A-7980-4BCF-83CF-D84163FC720F}" srcOrd="0" destOrd="0" presId="urn:microsoft.com/office/officeart/2005/8/layout/list1"/>
    <dgm:cxn modelId="{B87F7815-DE85-4E80-B2EF-3500C1E3DADF}" type="presParOf" srcId="{41FDF46A-7980-4BCF-83CF-D84163FC720F}" destId="{0A095185-5F0E-4AC1-A4F1-FFD9FA999948}" srcOrd="0" destOrd="0" presId="urn:microsoft.com/office/officeart/2005/8/layout/list1"/>
    <dgm:cxn modelId="{D4B17853-71E5-43B6-8C34-69957DAC67CC}" type="presParOf" srcId="{41FDF46A-7980-4BCF-83CF-D84163FC720F}" destId="{F0F5F23D-F69C-4217-99D8-1602695F4849}" srcOrd="1" destOrd="0" presId="urn:microsoft.com/office/officeart/2005/8/layout/list1"/>
    <dgm:cxn modelId="{F9F208A9-15D2-46AE-9CC3-E54B1472A432}" type="presParOf" srcId="{73399550-2D7E-45D9-A288-6FCBA2D2FB30}" destId="{CCFE01FB-FC61-4FD1-A70A-046FE288C8DA}" srcOrd="1" destOrd="0" presId="urn:microsoft.com/office/officeart/2005/8/layout/list1"/>
    <dgm:cxn modelId="{8E5FBD34-8606-4EF1-B244-3BF316D44E25}" type="presParOf" srcId="{73399550-2D7E-45D9-A288-6FCBA2D2FB30}" destId="{8561CDB3-B7B3-4DA7-A524-CF2113F15633}" srcOrd="2" destOrd="0" presId="urn:microsoft.com/office/officeart/2005/8/layout/list1"/>
    <dgm:cxn modelId="{A6C9504B-9991-4246-9B76-42894A7C6024}" type="presParOf" srcId="{73399550-2D7E-45D9-A288-6FCBA2D2FB30}" destId="{B7890FFE-22DF-47C4-ACD5-2E54C5548AFD}" srcOrd="3" destOrd="0" presId="urn:microsoft.com/office/officeart/2005/8/layout/list1"/>
    <dgm:cxn modelId="{1751DB8F-3B8C-4550-9889-99EAFE6C9D97}" type="presParOf" srcId="{73399550-2D7E-45D9-A288-6FCBA2D2FB30}" destId="{BF073E80-67A8-4DE4-B05D-ED76204ED94C}" srcOrd="4" destOrd="0" presId="urn:microsoft.com/office/officeart/2005/8/layout/list1"/>
    <dgm:cxn modelId="{808070B9-099C-449A-B4BD-A6F631BAEB07}" type="presParOf" srcId="{BF073E80-67A8-4DE4-B05D-ED76204ED94C}" destId="{BEE5B43C-8B47-4856-A511-E37FD8449E70}" srcOrd="0" destOrd="0" presId="urn:microsoft.com/office/officeart/2005/8/layout/list1"/>
    <dgm:cxn modelId="{892B502D-B92F-412A-881E-2258B5182D36}" type="presParOf" srcId="{BF073E80-67A8-4DE4-B05D-ED76204ED94C}" destId="{9EA4427A-2304-4390-9B67-2F9AC4774057}" srcOrd="1" destOrd="0" presId="urn:microsoft.com/office/officeart/2005/8/layout/list1"/>
    <dgm:cxn modelId="{1F6BD82D-D79C-4136-8AD5-A63EF55C274A}" type="presParOf" srcId="{73399550-2D7E-45D9-A288-6FCBA2D2FB30}" destId="{427964F1-1617-4E18-9E13-38B758D0952D}" srcOrd="5" destOrd="0" presId="urn:microsoft.com/office/officeart/2005/8/layout/list1"/>
    <dgm:cxn modelId="{D3D3CAB0-4DB1-4747-B5D8-F9A00100D1B4}" type="presParOf" srcId="{73399550-2D7E-45D9-A288-6FCBA2D2FB30}" destId="{B9A5CED4-C853-437E-B31B-DD878777F65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41035A-FB68-49AA-83BD-BA29D286598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053341D-B42B-4B29-8116-1AA7EEA188D2}">
      <dgm:prSet phldrT="[Text]" custT="1"/>
      <dgm:spPr/>
      <dgm:t>
        <a:bodyPr/>
        <a:lstStyle/>
        <a:p>
          <a:r>
            <a:rPr lang="en-US" sz="2800" dirty="0"/>
            <a:t>Notification sent from Borrowings</a:t>
          </a:r>
        </a:p>
      </dgm:t>
    </dgm:pt>
    <dgm:pt modelId="{C21B2C33-EA26-4647-8F9E-B6D94D79B1FC}" type="parTrans" cxnId="{37D8524D-ADA4-4172-AA2F-64139D977A44}">
      <dgm:prSet/>
      <dgm:spPr/>
      <dgm:t>
        <a:bodyPr/>
        <a:lstStyle/>
        <a:p>
          <a:endParaRPr lang="en-US"/>
        </a:p>
      </dgm:t>
    </dgm:pt>
    <dgm:pt modelId="{4E3AA1E8-EB93-4B39-A385-5DA68AA1E461}" type="sibTrans" cxnId="{37D8524D-ADA4-4172-AA2F-64139D977A44}">
      <dgm:prSet/>
      <dgm:spPr/>
      <dgm:t>
        <a:bodyPr/>
        <a:lstStyle/>
        <a:p>
          <a:endParaRPr lang="en-US"/>
        </a:p>
      </dgm:t>
    </dgm:pt>
    <dgm:pt modelId="{94CBDE8F-FAB0-457C-80FC-DE49CD433A83}">
      <dgm:prSet phldrT="[Text]" custT="1"/>
      <dgm:spPr/>
      <dgm:t>
        <a:bodyPr/>
        <a:lstStyle/>
        <a:p>
          <a:r>
            <a:rPr lang="en-US" sz="2800" dirty="0"/>
            <a:t>Specific Instructions Include:</a:t>
          </a:r>
        </a:p>
      </dgm:t>
    </dgm:pt>
    <dgm:pt modelId="{53A4900B-3AEA-4B82-988F-2CA9F17649B7}" type="parTrans" cxnId="{884C455D-0413-49F2-BC1F-BBB7113C27F9}">
      <dgm:prSet/>
      <dgm:spPr/>
      <dgm:t>
        <a:bodyPr/>
        <a:lstStyle/>
        <a:p>
          <a:endParaRPr lang="en-US"/>
        </a:p>
      </dgm:t>
    </dgm:pt>
    <dgm:pt modelId="{65E020C9-ED57-44F4-B09C-59AE647A6AC3}" type="sibTrans" cxnId="{884C455D-0413-49F2-BC1F-BBB7113C27F9}">
      <dgm:prSet/>
      <dgm:spPr/>
      <dgm:t>
        <a:bodyPr/>
        <a:lstStyle/>
        <a:p>
          <a:endParaRPr lang="en-US"/>
        </a:p>
      </dgm:t>
    </dgm:pt>
    <dgm:pt modelId="{10D6ED73-D5FE-46CF-A28C-22B2ABE2620F}">
      <dgm:prSet phldrT="[Text]" custT="1"/>
      <dgm:spPr/>
      <dgm:t>
        <a:bodyPr/>
        <a:lstStyle/>
        <a:p>
          <a:r>
            <a:rPr lang="en-US" sz="2800" u="sng" dirty="0"/>
            <a:t>After</a:t>
          </a:r>
          <a:r>
            <a:rPr lang="en-US" sz="2800" dirty="0"/>
            <a:t> CSC has been verified</a:t>
          </a:r>
        </a:p>
      </dgm:t>
    </dgm:pt>
    <dgm:pt modelId="{10FBBF8B-AB36-4ECC-8B52-9AAAAFD2B86D}" type="parTrans" cxnId="{32AF6505-265F-4FB3-8E18-179E471C8A23}">
      <dgm:prSet/>
      <dgm:spPr/>
      <dgm:t>
        <a:bodyPr/>
        <a:lstStyle/>
        <a:p>
          <a:endParaRPr lang="en-US"/>
        </a:p>
      </dgm:t>
    </dgm:pt>
    <dgm:pt modelId="{A85233AC-C9A4-47AC-82D4-7FC86D42084D}" type="sibTrans" cxnId="{32AF6505-265F-4FB3-8E18-179E471C8A23}">
      <dgm:prSet/>
      <dgm:spPr/>
      <dgm:t>
        <a:bodyPr/>
        <a:lstStyle/>
        <a:p>
          <a:endParaRPr lang="en-US"/>
        </a:p>
      </dgm:t>
    </dgm:pt>
    <dgm:pt modelId="{CDD002C1-44C2-4111-B458-2E99ADD79AAB}">
      <dgm:prSet phldrT="[Text]" custT="1"/>
      <dgm:spPr/>
      <dgm:t>
        <a:bodyPr/>
        <a:lstStyle/>
        <a:p>
          <a:r>
            <a:rPr lang="en-US" sz="2800" u="sng" dirty="0"/>
            <a:t>Before</a:t>
          </a:r>
          <a:r>
            <a:rPr lang="en-US" sz="2800" dirty="0"/>
            <a:t> agency enters any IPAC(s)</a:t>
          </a:r>
        </a:p>
      </dgm:t>
    </dgm:pt>
    <dgm:pt modelId="{F75E30A0-35A1-4CFC-B751-2AA66B952809}" type="parTrans" cxnId="{130DA999-A891-4521-B494-B0CB7F828DFF}">
      <dgm:prSet/>
      <dgm:spPr/>
      <dgm:t>
        <a:bodyPr/>
        <a:lstStyle/>
        <a:p>
          <a:endParaRPr lang="en-US"/>
        </a:p>
      </dgm:t>
    </dgm:pt>
    <dgm:pt modelId="{A038F4CE-5D92-495E-BB3D-5C0A67804F48}" type="sibTrans" cxnId="{130DA999-A891-4521-B494-B0CB7F828DFF}">
      <dgm:prSet/>
      <dgm:spPr/>
      <dgm:t>
        <a:bodyPr/>
        <a:lstStyle/>
        <a:p>
          <a:endParaRPr lang="en-US"/>
        </a:p>
      </dgm:t>
    </dgm:pt>
    <dgm:pt modelId="{1254B953-61F8-487F-9C21-388DCB194BB2}">
      <dgm:prSet phldrT="[Text]" custT="1"/>
      <dgm:spPr/>
      <dgm:t>
        <a:bodyPr/>
        <a:lstStyle/>
        <a:p>
          <a:r>
            <a:rPr lang="en-US" sz="2800" dirty="0"/>
            <a:t>Amount – Interest Cost and Interest Earned</a:t>
          </a:r>
        </a:p>
      </dgm:t>
    </dgm:pt>
    <dgm:pt modelId="{46E17BEE-681F-4985-80E1-3A6D196F8851}" type="parTrans" cxnId="{4470BE3E-E9B0-4CE2-86AE-A43145A3A7B3}">
      <dgm:prSet/>
      <dgm:spPr/>
      <dgm:t>
        <a:bodyPr/>
        <a:lstStyle/>
        <a:p>
          <a:endParaRPr lang="en-US"/>
        </a:p>
      </dgm:t>
    </dgm:pt>
    <dgm:pt modelId="{4C4B4802-CCA9-4A05-B227-B7ECBB8409ED}" type="sibTrans" cxnId="{4470BE3E-E9B0-4CE2-86AE-A43145A3A7B3}">
      <dgm:prSet/>
      <dgm:spPr/>
      <dgm:t>
        <a:bodyPr/>
        <a:lstStyle/>
        <a:p>
          <a:endParaRPr lang="en-US"/>
        </a:p>
      </dgm:t>
    </dgm:pt>
    <dgm:pt modelId="{F329A8FB-63B7-4D69-86A8-721098A61A70}">
      <dgm:prSet phldrT="[Text]" custT="1"/>
      <dgm:spPr/>
      <dgm:t>
        <a:bodyPr/>
        <a:lstStyle/>
        <a:p>
          <a:r>
            <a:rPr lang="en-US" sz="2800" dirty="0"/>
            <a:t>ALC – Interest Cost and Interest Earned</a:t>
          </a:r>
        </a:p>
      </dgm:t>
    </dgm:pt>
    <dgm:pt modelId="{0E87BF2C-4C86-4312-8393-B1EA44561AD6}" type="parTrans" cxnId="{D5148467-9D30-47C3-8699-4EA069EDE246}">
      <dgm:prSet/>
      <dgm:spPr/>
      <dgm:t>
        <a:bodyPr/>
        <a:lstStyle/>
        <a:p>
          <a:endParaRPr lang="en-US"/>
        </a:p>
      </dgm:t>
    </dgm:pt>
    <dgm:pt modelId="{CC957AA3-EFE7-4141-99F6-FAAA70EF409F}" type="sibTrans" cxnId="{D5148467-9D30-47C3-8699-4EA069EDE246}">
      <dgm:prSet/>
      <dgm:spPr/>
      <dgm:t>
        <a:bodyPr/>
        <a:lstStyle/>
        <a:p>
          <a:endParaRPr lang="en-US"/>
        </a:p>
      </dgm:t>
    </dgm:pt>
    <dgm:pt modelId="{0B752841-E1E0-4D14-A697-61CD1E37D081}">
      <dgm:prSet phldrT="[Text]" custT="1"/>
      <dgm:spPr/>
      <dgm:t>
        <a:bodyPr/>
        <a:lstStyle/>
        <a:p>
          <a:r>
            <a:rPr lang="en-US" sz="2800" dirty="0"/>
            <a:t>BETC – Interest Cost vs Interest Earned</a:t>
          </a:r>
        </a:p>
      </dgm:t>
    </dgm:pt>
    <dgm:pt modelId="{5E888A2F-9D67-43FC-A7C2-1A68B0EF4EA1}" type="parTrans" cxnId="{8BE20344-ABC2-4E1E-A322-3E652868C0F9}">
      <dgm:prSet/>
      <dgm:spPr/>
      <dgm:t>
        <a:bodyPr/>
        <a:lstStyle/>
        <a:p>
          <a:endParaRPr lang="en-US"/>
        </a:p>
      </dgm:t>
    </dgm:pt>
    <dgm:pt modelId="{BB2B4F53-F08B-44A8-B2A9-6032BB07EF8D}" type="sibTrans" cxnId="{8BE20344-ABC2-4E1E-A322-3E652868C0F9}">
      <dgm:prSet/>
      <dgm:spPr/>
      <dgm:t>
        <a:bodyPr/>
        <a:lstStyle/>
        <a:p>
          <a:endParaRPr lang="en-US"/>
        </a:p>
      </dgm:t>
    </dgm:pt>
    <dgm:pt modelId="{0E736824-8185-49A7-926B-A94C8DED441D}" type="pres">
      <dgm:prSet presAssocID="{3841035A-FB68-49AA-83BD-BA29D286598B}" presName="linear" presStyleCnt="0">
        <dgm:presLayoutVars>
          <dgm:dir/>
          <dgm:animLvl val="lvl"/>
          <dgm:resizeHandles val="exact"/>
        </dgm:presLayoutVars>
      </dgm:prSet>
      <dgm:spPr/>
    </dgm:pt>
    <dgm:pt modelId="{79478AB1-FAA7-4847-9176-3622906E281E}" type="pres">
      <dgm:prSet presAssocID="{F053341D-B42B-4B29-8116-1AA7EEA188D2}" presName="parentLin" presStyleCnt="0"/>
      <dgm:spPr/>
    </dgm:pt>
    <dgm:pt modelId="{8E90732C-7F8E-4612-AFC3-96CAF9EC0C86}" type="pres">
      <dgm:prSet presAssocID="{F053341D-B42B-4B29-8116-1AA7EEA188D2}" presName="parentLeftMargin" presStyleLbl="node1" presStyleIdx="0" presStyleCnt="2"/>
      <dgm:spPr/>
    </dgm:pt>
    <dgm:pt modelId="{022133A9-229C-44F3-8FDC-74835EC8D9D8}" type="pres">
      <dgm:prSet presAssocID="{F053341D-B42B-4B29-8116-1AA7EEA188D2}" presName="parentText" presStyleLbl="node1" presStyleIdx="0" presStyleCnt="2" custScaleY="64916">
        <dgm:presLayoutVars>
          <dgm:chMax val="0"/>
          <dgm:bulletEnabled val="1"/>
        </dgm:presLayoutVars>
      </dgm:prSet>
      <dgm:spPr/>
    </dgm:pt>
    <dgm:pt modelId="{4DF46B33-DBA4-4FCB-B051-47C52AF23BCA}" type="pres">
      <dgm:prSet presAssocID="{F053341D-B42B-4B29-8116-1AA7EEA188D2}" presName="negativeSpace" presStyleCnt="0"/>
      <dgm:spPr/>
    </dgm:pt>
    <dgm:pt modelId="{0E09DA86-A11A-4C98-90D5-51B499D3974C}" type="pres">
      <dgm:prSet presAssocID="{F053341D-B42B-4B29-8116-1AA7EEA188D2}" presName="childText" presStyleLbl="conFgAcc1" presStyleIdx="0" presStyleCnt="2">
        <dgm:presLayoutVars>
          <dgm:bulletEnabled val="1"/>
        </dgm:presLayoutVars>
      </dgm:prSet>
      <dgm:spPr/>
    </dgm:pt>
    <dgm:pt modelId="{EFE5566E-0044-4BE7-B2E3-86A9A327F49B}" type="pres">
      <dgm:prSet presAssocID="{4E3AA1E8-EB93-4B39-A385-5DA68AA1E461}" presName="spaceBetweenRectangles" presStyleCnt="0"/>
      <dgm:spPr/>
    </dgm:pt>
    <dgm:pt modelId="{B2D94525-220D-42E1-B8A3-F1901DD57D42}" type="pres">
      <dgm:prSet presAssocID="{94CBDE8F-FAB0-457C-80FC-DE49CD433A83}" presName="parentLin" presStyleCnt="0"/>
      <dgm:spPr/>
    </dgm:pt>
    <dgm:pt modelId="{45F3309A-642D-4A48-8D75-137CF29C730F}" type="pres">
      <dgm:prSet presAssocID="{94CBDE8F-FAB0-457C-80FC-DE49CD433A83}" presName="parentLeftMargin" presStyleLbl="node1" presStyleIdx="0" presStyleCnt="2"/>
      <dgm:spPr/>
    </dgm:pt>
    <dgm:pt modelId="{0F1B857D-5319-49E1-8BED-9C3557FB3481}" type="pres">
      <dgm:prSet presAssocID="{94CBDE8F-FAB0-457C-80FC-DE49CD433A83}" presName="parentText" presStyleLbl="node1" presStyleIdx="1" presStyleCnt="2" custScaleY="64912" custLinFactNeighborX="-12281" custLinFactNeighborY="-14653">
        <dgm:presLayoutVars>
          <dgm:chMax val="0"/>
          <dgm:bulletEnabled val="1"/>
        </dgm:presLayoutVars>
      </dgm:prSet>
      <dgm:spPr/>
    </dgm:pt>
    <dgm:pt modelId="{1105BD7C-682B-46F7-8735-0EF0F56889F9}" type="pres">
      <dgm:prSet presAssocID="{94CBDE8F-FAB0-457C-80FC-DE49CD433A83}" presName="negativeSpace" presStyleCnt="0"/>
      <dgm:spPr/>
    </dgm:pt>
    <dgm:pt modelId="{8ADCE0B2-4112-49A7-90EB-EAAEF96A8ED5}" type="pres">
      <dgm:prSet presAssocID="{94CBDE8F-FAB0-457C-80FC-DE49CD433A83}" presName="childText" presStyleLbl="conFgAcc1" presStyleIdx="1" presStyleCnt="2" custLinFactNeighborY="-14238">
        <dgm:presLayoutVars>
          <dgm:bulletEnabled val="1"/>
        </dgm:presLayoutVars>
      </dgm:prSet>
      <dgm:spPr/>
    </dgm:pt>
  </dgm:ptLst>
  <dgm:cxnLst>
    <dgm:cxn modelId="{32AF6505-265F-4FB3-8E18-179E471C8A23}" srcId="{F053341D-B42B-4B29-8116-1AA7EEA188D2}" destId="{10D6ED73-D5FE-46CF-A28C-22B2ABE2620F}" srcOrd="0" destOrd="0" parTransId="{10FBBF8B-AB36-4ECC-8B52-9AAAAFD2B86D}" sibTransId="{A85233AC-C9A4-47AC-82D4-7FC86D42084D}"/>
    <dgm:cxn modelId="{713B4C1C-F0DD-4D91-B2A8-5DBFB1B71FDE}" type="presOf" srcId="{10D6ED73-D5FE-46CF-A28C-22B2ABE2620F}" destId="{0E09DA86-A11A-4C98-90D5-51B499D3974C}" srcOrd="0" destOrd="0" presId="urn:microsoft.com/office/officeart/2005/8/layout/list1"/>
    <dgm:cxn modelId="{4470BE3E-E9B0-4CE2-86AE-A43145A3A7B3}" srcId="{94CBDE8F-FAB0-457C-80FC-DE49CD433A83}" destId="{1254B953-61F8-487F-9C21-388DCB194BB2}" srcOrd="0" destOrd="0" parTransId="{46E17BEE-681F-4985-80E1-3A6D196F8851}" sibTransId="{4C4B4802-CCA9-4A05-B227-B7ECBB8409ED}"/>
    <dgm:cxn modelId="{884C455D-0413-49F2-BC1F-BBB7113C27F9}" srcId="{3841035A-FB68-49AA-83BD-BA29D286598B}" destId="{94CBDE8F-FAB0-457C-80FC-DE49CD433A83}" srcOrd="1" destOrd="0" parTransId="{53A4900B-3AEA-4B82-988F-2CA9F17649B7}" sibTransId="{65E020C9-ED57-44F4-B09C-59AE647A6AC3}"/>
    <dgm:cxn modelId="{A0B90641-C8E0-4E9A-9A48-2F6AA05FC738}" type="presOf" srcId="{F053341D-B42B-4B29-8116-1AA7EEA188D2}" destId="{022133A9-229C-44F3-8FDC-74835EC8D9D8}" srcOrd="1" destOrd="0" presId="urn:microsoft.com/office/officeart/2005/8/layout/list1"/>
    <dgm:cxn modelId="{8BE20344-ABC2-4E1E-A322-3E652868C0F9}" srcId="{94CBDE8F-FAB0-457C-80FC-DE49CD433A83}" destId="{0B752841-E1E0-4D14-A697-61CD1E37D081}" srcOrd="2" destOrd="0" parTransId="{5E888A2F-9D67-43FC-A7C2-1A68B0EF4EA1}" sibTransId="{BB2B4F53-F08B-44A8-B2A9-6032BB07EF8D}"/>
    <dgm:cxn modelId="{D4095B65-DC0F-4BAC-9BFC-47F6EA4B21E7}" type="presOf" srcId="{0B752841-E1E0-4D14-A697-61CD1E37D081}" destId="{8ADCE0B2-4112-49A7-90EB-EAAEF96A8ED5}" srcOrd="0" destOrd="2" presId="urn:microsoft.com/office/officeart/2005/8/layout/list1"/>
    <dgm:cxn modelId="{D5148467-9D30-47C3-8699-4EA069EDE246}" srcId="{94CBDE8F-FAB0-457C-80FC-DE49CD433A83}" destId="{F329A8FB-63B7-4D69-86A8-721098A61A70}" srcOrd="1" destOrd="0" parTransId="{0E87BF2C-4C86-4312-8393-B1EA44561AD6}" sibTransId="{CC957AA3-EFE7-4141-99F6-FAAA70EF409F}"/>
    <dgm:cxn modelId="{37D8524D-ADA4-4172-AA2F-64139D977A44}" srcId="{3841035A-FB68-49AA-83BD-BA29D286598B}" destId="{F053341D-B42B-4B29-8116-1AA7EEA188D2}" srcOrd="0" destOrd="0" parTransId="{C21B2C33-EA26-4647-8F9E-B6D94D79B1FC}" sibTransId="{4E3AA1E8-EB93-4B39-A385-5DA68AA1E461}"/>
    <dgm:cxn modelId="{47C65E6E-D68B-46D1-B10F-87A1027CF398}" type="presOf" srcId="{3841035A-FB68-49AA-83BD-BA29D286598B}" destId="{0E736824-8185-49A7-926B-A94C8DED441D}" srcOrd="0" destOrd="0" presId="urn:microsoft.com/office/officeart/2005/8/layout/list1"/>
    <dgm:cxn modelId="{C2FE4855-5ECA-4BC1-9AA5-2241BC9D4F6D}" type="presOf" srcId="{F329A8FB-63B7-4D69-86A8-721098A61A70}" destId="{8ADCE0B2-4112-49A7-90EB-EAAEF96A8ED5}" srcOrd="0" destOrd="1" presId="urn:microsoft.com/office/officeart/2005/8/layout/list1"/>
    <dgm:cxn modelId="{E9672377-A116-4457-BEA0-195C778BDBEC}" type="presOf" srcId="{94CBDE8F-FAB0-457C-80FC-DE49CD433A83}" destId="{0F1B857D-5319-49E1-8BED-9C3557FB3481}" srcOrd="1" destOrd="0" presId="urn:microsoft.com/office/officeart/2005/8/layout/list1"/>
    <dgm:cxn modelId="{5BF1C757-F655-4049-91F5-7DD140894BC2}" type="presOf" srcId="{F053341D-B42B-4B29-8116-1AA7EEA188D2}" destId="{8E90732C-7F8E-4612-AFC3-96CAF9EC0C86}" srcOrd="0" destOrd="0" presId="urn:microsoft.com/office/officeart/2005/8/layout/list1"/>
    <dgm:cxn modelId="{7C16598E-2CF5-4C11-BCAD-2AB6059EDD2A}" type="presOf" srcId="{1254B953-61F8-487F-9C21-388DCB194BB2}" destId="{8ADCE0B2-4112-49A7-90EB-EAAEF96A8ED5}" srcOrd="0" destOrd="0" presId="urn:microsoft.com/office/officeart/2005/8/layout/list1"/>
    <dgm:cxn modelId="{130DA999-A891-4521-B494-B0CB7F828DFF}" srcId="{F053341D-B42B-4B29-8116-1AA7EEA188D2}" destId="{CDD002C1-44C2-4111-B458-2E99ADD79AAB}" srcOrd="1" destOrd="0" parTransId="{F75E30A0-35A1-4CFC-B751-2AA66B952809}" sibTransId="{A038F4CE-5D92-495E-BB3D-5C0A67804F48}"/>
    <dgm:cxn modelId="{5B2FA1A1-B925-49A0-888C-AA41D6B8F24C}" type="presOf" srcId="{CDD002C1-44C2-4111-B458-2E99ADD79AAB}" destId="{0E09DA86-A11A-4C98-90D5-51B499D3974C}" srcOrd="0" destOrd="1" presId="urn:microsoft.com/office/officeart/2005/8/layout/list1"/>
    <dgm:cxn modelId="{319150CF-B3FD-48C5-98DC-D989278F42B8}" type="presOf" srcId="{94CBDE8F-FAB0-457C-80FC-DE49CD433A83}" destId="{45F3309A-642D-4A48-8D75-137CF29C730F}" srcOrd="0" destOrd="0" presId="urn:microsoft.com/office/officeart/2005/8/layout/list1"/>
    <dgm:cxn modelId="{4D3BB59D-8BE5-4CD5-AF67-F80C5DD65F36}" type="presParOf" srcId="{0E736824-8185-49A7-926B-A94C8DED441D}" destId="{79478AB1-FAA7-4847-9176-3622906E281E}" srcOrd="0" destOrd="0" presId="urn:microsoft.com/office/officeart/2005/8/layout/list1"/>
    <dgm:cxn modelId="{62DF4F1A-FE99-4E15-B1E8-A9D0A6A0A0A8}" type="presParOf" srcId="{79478AB1-FAA7-4847-9176-3622906E281E}" destId="{8E90732C-7F8E-4612-AFC3-96CAF9EC0C86}" srcOrd="0" destOrd="0" presId="urn:microsoft.com/office/officeart/2005/8/layout/list1"/>
    <dgm:cxn modelId="{44419418-529C-4E0C-98FF-6E9AC8D57F88}" type="presParOf" srcId="{79478AB1-FAA7-4847-9176-3622906E281E}" destId="{022133A9-229C-44F3-8FDC-74835EC8D9D8}" srcOrd="1" destOrd="0" presId="urn:microsoft.com/office/officeart/2005/8/layout/list1"/>
    <dgm:cxn modelId="{F5A6DE62-89B0-4E25-80B2-D126809097C6}" type="presParOf" srcId="{0E736824-8185-49A7-926B-A94C8DED441D}" destId="{4DF46B33-DBA4-4FCB-B051-47C52AF23BCA}" srcOrd="1" destOrd="0" presId="urn:microsoft.com/office/officeart/2005/8/layout/list1"/>
    <dgm:cxn modelId="{AE951E52-30BB-457D-951C-21A60860B55D}" type="presParOf" srcId="{0E736824-8185-49A7-926B-A94C8DED441D}" destId="{0E09DA86-A11A-4C98-90D5-51B499D3974C}" srcOrd="2" destOrd="0" presId="urn:microsoft.com/office/officeart/2005/8/layout/list1"/>
    <dgm:cxn modelId="{BE18CC19-F56D-4C9A-AD58-98CFCCBED830}" type="presParOf" srcId="{0E736824-8185-49A7-926B-A94C8DED441D}" destId="{EFE5566E-0044-4BE7-B2E3-86A9A327F49B}" srcOrd="3" destOrd="0" presId="urn:microsoft.com/office/officeart/2005/8/layout/list1"/>
    <dgm:cxn modelId="{69D580AB-20CA-4301-9654-7A45177494F9}" type="presParOf" srcId="{0E736824-8185-49A7-926B-A94C8DED441D}" destId="{B2D94525-220D-42E1-B8A3-F1901DD57D42}" srcOrd="4" destOrd="0" presId="urn:microsoft.com/office/officeart/2005/8/layout/list1"/>
    <dgm:cxn modelId="{F3518DCC-FBC0-487C-8711-FBDC7A76F762}" type="presParOf" srcId="{B2D94525-220D-42E1-B8A3-F1901DD57D42}" destId="{45F3309A-642D-4A48-8D75-137CF29C730F}" srcOrd="0" destOrd="0" presId="urn:microsoft.com/office/officeart/2005/8/layout/list1"/>
    <dgm:cxn modelId="{C53A8AE2-D3F6-49D7-B23D-85E5E0CC3391}" type="presParOf" srcId="{B2D94525-220D-42E1-B8A3-F1901DD57D42}" destId="{0F1B857D-5319-49E1-8BED-9C3557FB3481}" srcOrd="1" destOrd="0" presId="urn:microsoft.com/office/officeart/2005/8/layout/list1"/>
    <dgm:cxn modelId="{180F6091-3088-40B8-9604-3ADB329355A3}" type="presParOf" srcId="{0E736824-8185-49A7-926B-A94C8DED441D}" destId="{1105BD7C-682B-46F7-8735-0EF0F56889F9}" srcOrd="5" destOrd="0" presId="urn:microsoft.com/office/officeart/2005/8/layout/list1"/>
    <dgm:cxn modelId="{E6D163DF-E6B5-4BB1-84BD-260E8EFB58E3}" type="presParOf" srcId="{0E736824-8185-49A7-926B-A94C8DED441D}" destId="{8ADCE0B2-4112-49A7-90EB-EAAEF96A8ED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3520A-9104-44A8-B7A0-CAA4D6415EA5}">
      <dsp:nvSpPr>
        <dsp:cNvPr id="0" name=""/>
        <dsp:cNvSpPr/>
      </dsp:nvSpPr>
      <dsp:spPr>
        <a:xfrm>
          <a:off x="0" y="107379"/>
          <a:ext cx="8686800" cy="6639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Overview of the Federal Borrowings Program</a:t>
          </a:r>
        </a:p>
      </dsp:txBody>
      <dsp:txXfrm>
        <a:off x="32409" y="139788"/>
        <a:ext cx="8621982" cy="599091"/>
      </dsp:txXfrm>
    </dsp:sp>
    <dsp:sp modelId="{88E069DB-C3E4-40D4-8171-354EC0B76FAF}">
      <dsp:nvSpPr>
        <dsp:cNvPr id="0" name=""/>
        <dsp:cNvSpPr/>
      </dsp:nvSpPr>
      <dsp:spPr>
        <a:xfrm>
          <a:off x="0" y="805211"/>
          <a:ext cx="86868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Federal Borrowings Program on TreasuryDirect.gov</a:t>
          </a:r>
        </a:p>
      </dsp:txBody>
      <dsp:txXfrm>
        <a:off x="33955" y="839166"/>
        <a:ext cx="8618890" cy="627655"/>
      </dsp:txXfrm>
    </dsp:sp>
    <dsp:sp modelId="{A8CED10D-DC69-41B4-AD14-695C4C282120}">
      <dsp:nvSpPr>
        <dsp:cNvPr id="0" name=""/>
        <dsp:cNvSpPr/>
      </dsp:nvSpPr>
      <dsp:spPr>
        <a:xfrm>
          <a:off x="0" y="1500776"/>
          <a:ext cx="8686800" cy="1230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Agency Guidance</a:t>
          </a:r>
        </a:p>
        <a:p>
          <a:pPr marL="228600" lvl="1" indent="-228600" algn="l" defTabSz="1066800">
            <a:lnSpc>
              <a:spcPct val="90000"/>
            </a:lnSpc>
            <a:spcBef>
              <a:spcPct val="0"/>
            </a:spcBef>
            <a:spcAft>
              <a:spcPct val="20000"/>
            </a:spcAft>
            <a:buChar char="•"/>
          </a:pPr>
          <a:r>
            <a:rPr lang="en-US" sz="2400" kern="1200" dirty="0"/>
            <a:t>Expenditure/Receipt Account Crosswalk</a:t>
          </a:r>
        </a:p>
        <a:p>
          <a:pPr marL="228600" lvl="1" indent="-228600" algn="l" defTabSz="1066800">
            <a:lnSpc>
              <a:spcPct val="90000"/>
            </a:lnSpc>
            <a:spcBef>
              <a:spcPct val="0"/>
            </a:spcBef>
            <a:spcAft>
              <a:spcPct val="20000"/>
            </a:spcAft>
            <a:buChar char="•"/>
          </a:pPr>
          <a:r>
            <a:rPr lang="en-US" sz="2400" kern="1200" dirty="0"/>
            <a:t>Federal Borrowings Program Reports</a:t>
          </a:r>
        </a:p>
      </dsp:txBody>
      <dsp:txXfrm>
        <a:off x="0" y="1500776"/>
        <a:ext cx="8686800" cy="1230614"/>
      </dsp:txXfrm>
    </dsp:sp>
    <dsp:sp modelId="{7E65A553-6BC0-4B9C-9EBC-090DFE533E24}">
      <dsp:nvSpPr>
        <dsp:cNvPr id="0" name=""/>
        <dsp:cNvSpPr/>
      </dsp:nvSpPr>
      <dsp:spPr>
        <a:xfrm>
          <a:off x="0" y="2731391"/>
          <a:ext cx="86868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Federal Borrowings Fiscal Year-End Processing SUCCESS</a:t>
          </a:r>
        </a:p>
      </dsp:txBody>
      <dsp:txXfrm>
        <a:off x="33955" y="2765346"/>
        <a:ext cx="8618890" cy="627655"/>
      </dsp:txXfrm>
    </dsp:sp>
    <dsp:sp modelId="{0C73633C-4549-419B-AF1E-8B6F6C2006C5}">
      <dsp:nvSpPr>
        <dsp:cNvPr id="0" name=""/>
        <dsp:cNvSpPr/>
      </dsp:nvSpPr>
      <dsp:spPr>
        <a:xfrm>
          <a:off x="0" y="3426956"/>
          <a:ext cx="8686800" cy="165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Central Accounting Reporting System (CARS)</a:t>
          </a:r>
        </a:p>
        <a:p>
          <a:pPr marL="228600" lvl="1" indent="-228600" algn="l" defTabSz="1066800">
            <a:lnSpc>
              <a:spcPct val="90000"/>
            </a:lnSpc>
            <a:spcBef>
              <a:spcPct val="0"/>
            </a:spcBef>
            <a:spcAft>
              <a:spcPct val="20000"/>
            </a:spcAft>
            <a:buChar char="•"/>
          </a:pPr>
          <a:r>
            <a:rPr lang="en-US" sz="2400" kern="1200" dirty="0"/>
            <a:t>Credit Subsidy Calculator (CSC) Information</a:t>
          </a:r>
        </a:p>
        <a:p>
          <a:pPr marL="228600" lvl="1" indent="-228600" algn="l" defTabSz="1066800">
            <a:lnSpc>
              <a:spcPct val="90000"/>
            </a:lnSpc>
            <a:spcBef>
              <a:spcPct val="0"/>
            </a:spcBef>
            <a:spcAft>
              <a:spcPct val="20000"/>
            </a:spcAft>
            <a:buChar char="•"/>
          </a:pPr>
          <a:r>
            <a:rPr lang="en-US" sz="2400" kern="1200" dirty="0"/>
            <a:t>Intragovernmental Payment and Collection (IPAC) System</a:t>
          </a:r>
        </a:p>
        <a:p>
          <a:pPr marL="228600" lvl="1" indent="-228600" algn="l" defTabSz="1066800">
            <a:lnSpc>
              <a:spcPct val="90000"/>
            </a:lnSpc>
            <a:spcBef>
              <a:spcPct val="0"/>
            </a:spcBef>
            <a:spcAft>
              <a:spcPct val="20000"/>
            </a:spcAft>
            <a:buChar char="•"/>
          </a:pPr>
          <a:r>
            <a:rPr lang="en-US" sz="2400" kern="1200" dirty="0"/>
            <a:t>Fiscal Year-End Timeline</a:t>
          </a:r>
        </a:p>
      </dsp:txBody>
      <dsp:txXfrm>
        <a:off x="0" y="3426956"/>
        <a:ext cx="8686800" cy="16508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3BED7-ECF6-4102-B5A4-FF6CC593F659}">
      <dsp:nvSpPr>
        <dsp:cNvPr id="0" name=""/>
        <dsp:cNvSpPr/>
      </dsp:nvSpPr>
      <dsp:spPr>
        <a:xfrm>
          <a:off x="0" y="457414"/>
          <a:ext cx="8415309" cy="24133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8734" tIns="395732" rIns="658734" bIns="170688" numCol="1" spcCol="1270" anchor="t" anchorCtr="0">
          <a:noAutofit/>
        </a:bodyPr>
        <a:lstStyle/>
        <a:p>
          <a:pPr marL="228600" lvl="1" indent="-228600" algn="l" defTabSz="1066800">
            <a:lnSpc>
              <a:spcPct val="90000"/>
            </a:lnSpc>
            <a:spcBef>
              <a:spcPct val="0"/>
            </a:spcBef>
            <a:spcAft>
              <a:spcPct val="15000"/>
            </a:spcAft>
            <a:buChar char="•"/>
          </a:pPr>
          <a:r>
            <a:rPr lang="en-US" sz="2400" i="0" u="none" kern="1200" dirty="0"/>
            <a:t>Agency Locator Code (ALC) </a:t>
          </a:r>
          <a:r>
            <a:rPr lang="en-US" sz="2400" b="1" i="0" u="none" kern="1200" dirty="0"/>
            <a:t>= </a:t>
          </a:r>
          <a:r>
            <a:rPr lang="en-US" sz="2400" b="1" i="0" u="sng" kern="1200" dirty="0"/>
            <a:t>20550865</a:t>
          </a:r>
          <a:endParaRPr lang="en-US" sz="2400" i="0" u="none" kern="1200" dirty="0"/>
        </a:p>
        <a:p>
          <a:pPr marL="228600" lvl="1" indent="-228600" algn="l" defTabSz="1066800">
            <a:lnSpc>
              <a:spcPct val="90000"/>
            </a:lnSpc>
            <a:spcBef>
              <a:spcPct val="0"/>
            </a:spcBef>
            <a:spcAft>
              <a:spcPct val="15000"/>
            </a:spcAft>
            <a:buChar char="•"/>
          </a:pPr>
          <a:r>
            <a:rPr lang="en-US" sz="2400" i="0" u="none" kern="1200" dirty="0"/>
            <a:t>Sender TAS varies by account </a:t>
          </a:r>
        </a:p>
        <a:p>
          <a:pPr marL="228600" lvl="1" indent="-228600" algn="l" defTabSz="1066800">
            <a:lnSpc>
              <a:spcPct val="90000"/>
            </a:lnSpc>
            <a:spcBef>
              <a:spcPct val="0"/>
            </a:spcBef>
            <a:spcAft>
              <a:spcPct val="15000"/>
            </a:spcAft>
            <a:buChar char="•"/>
          </a:pPr>
          <a:r>
            <a:rPr lang="en-US" sz="2400" i="0" u="none" kern="1200" dirty="0"/>
            <a:t>Receiver TAS = </a:t>
          </a:r>
          <a:r>
            <a:rPr lang="en-US" sz="2400" b="1" i="0" u="sng" kern="1200" dirty="0"/>
            <a:t>020 1499 000</a:t>
          </a:r>
          <a:endParaRPr lang="en-US" sz="2400" i="0" u="none" kern="1200" dirty="0"/>
        </a:p>
        <a:p>
          <a:pPr marL="228600" lvl="1" indent="-228600" algn="l" defTabSz="1066800">
            <a:lnSpc>
              <a:spcPct val="90000"/>
            </a:lnSpc>
            <a:spcBef>
              <a:spcPct val="0"/>
            </a:spcBef>
            <a:spcAft>
              <a:spcPct val="15000"/>
            </a:spcAft>
            <a:buChar char="•"/>
          </a:pPr>
          <a:r>
            <a:rPr lang="en-US" sz="2400" i="0" u="none" kern="1200" dirty="0"/>
            <a:t>Sender / Receiver Business Event Type Code (BETC) varies by transaction type (see below)</a:t>
          </a:r>
        </a:p>
      </dsp:txBody>
      <dsp:txXfrm>
        <a:off x="0" y="457414"/>
        <a:ext cx="8415309" cy="2413365"/>
      </dsp:txXfrm>
    </dsp:sp>
    <dsp:sp modelId="{6CEF9752-F3DE-4F4A-825B-A345645EA47E}">
      <dsp:nvSpPr>
        <dsp:cNvPr id="0" name=""/>
        <dsp:cNvSpPr/>
      </dsp:nvSpPr>
      <dsp:spPr>
        <a:xfrm>
          <a:off x="533400" y="21879"/>
          <a:ext cx="5157971" cy="819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568" tIns="0" rIns="224568" bIns="0" numCol="1" spcCol="1270" anchor="ctr" anchorCtr="0">
          <a:noAutofit/>
        </a:bodyPr>
        <a:lstStyle/>
        <a:p>
          <a:pPr marL="0" lvl="0" indent="0" algn="l" defTabSz="1066800">
            <a:lnSpc>
              <a:spcPct val="90000"/>
            </a:lnSpc>
            <a:spcBef>
              <a:spcPct val="0"/>
            </a:spcBef>
            <a:spcAft>
              <a:spcPct val="35000"/>
            </a:spcAft>
            <a:buNone/>
          </a:pPr>
          <a:r>
            <a:rPr lang="en-US" sz="2400" kern="1200" dirty="0"/>
            <a:t>IPAC System entry for </a:t>
          </a:r>
          <a:r>
            <a:rPr lang="en-US" sz="2400" i="1" u="sng" kern="1200" dirty="0"/>
            <a:t>interest cost</a:t>
          </a:r>
        </a:p>
      </dsp:txBody>
      <dsp:txXfrm>
        <a:off x="573406" y="61885"/>
        <a:ext cx="5077959" cy="7395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3BED7-ECF6-4102-B5A4-FF6CC593F659}">
      <dsp:nvSpPr>
        <dsp:cNvPr id="0" name=""/>
        <dsp:cNvSpPr/>
      </dsp:nvSpPr>
      <dsp:spPr>
        <a:xfrm>
          <a:off x="0" y="457414"/>
          <a:ext cx="8425674" cy="24133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395732" rIns="674192" bIns="170688" numCol="1" spcCol="1270" anchor="t" anchorCtr="0">
          <a:noAutofit/>
        </a:bodyPr>
        <a:lstStyle/>
        <a:p>
          <a:pPr marL="228600" lvl="1" indent="-228600" algn="l" defTabSz="1066800">
            <a:lnSpc>
              <a:spcPct val="90000"/>
            </a:lnSpc>
            <a:spcBef>
              <a:spcPct val="0"/>
            </a:spcBef>
            <a:spcAft>
              <a:spcPct val="15000"/>
            </a:spcAft>
            <a:buChar char="•"/>
          </a:pPr>
          <a:r>
            <a:rPr lang="en-US" sz="2400" i="0" u="none" kern="1200" dirty="0"/>
            <a:t>Agency Locator Code (ALC) </a:t>
          </a:r>
          <a:r>
            <a:rPr lang="en-US" sz="2400" b="1" i="0" u="none" kern="1200" dirty="0"/>
            <a:t>= </a:t>
          </a:r>
          <a:r>
            <a:rPr lang="en-US" sz="2400" b="1" i="0" u="sng" kern="1200" dirty="0"/>
            <a:t>20120002</a:t>
          </a:r>
          <a:endParaRPr lang="en-US" sz="2400" i="0" u="none" kern="1200" dirty="0"/>
        </a:p>
        <a:p>
          <a:pPr marL="228600" lvl="1" indent="-228600" algn="l" defTabSz="1066800">
            <a:lnSpc>
              <a:spcPct val="90000"/>
            </a:lnSpc>
            <a:spcBef>
              <a:spcPct val="0"/>
            </a:spcBef>
            <a:spcAft>
              <a:spcPct val="15000"/>
            </a:spcAft>
            <a:buChar char="•"/>
          </a:pPr>
          <a:r>
            <a:rPr lang="en-US" sz="2400" i="0" u="none" kern="1200" dirty="0"/>
            <a:t>Sender TAS varies by account </a:t>
          </a:r>
        </a:p>
        <a:p>
          <a:pPr marL="228600" lvl="1" indent="-228600" algn="l" defTabSz="1066800">
            <a:lnSpc>
              <a:spcPct val="90000"/>
            </a:lnSpc>
            <a:spcBef>
              <a:spcPct val="0"/>
            </a:spcBef>
            <a:spcAft>
              <a:spcPct val="15000"/>
            </a:spcAft>
            <a:buChar char="•"/>
          </a:pPr>
          <a:r>
            <a:rPr lang="en-US" sz="2400" i="0" u="none" kern="1200" dirty="0"/>
            <a:t>Receiver TAS = </a:t>
          </a:r>
          <a:r>
            <a:rPr lang="en-US" sz="2400" b="1" i="0" u="sng" kern="1200" dirty="0"/>
            <a:t>020 X 1880 000</a:t>
          </a:r>
          <a:endParaRPr lang="en-US" sz="2400" i="0" u="none" kern="1200" dirty="0"/>
        </a:p>
        <a:p>
          <a:pPr marL="228600" lvl="1" indent="-228600" algn="l" defTabSz="1066800">
            <a:lnSpc>
              <a:spcPct val="90000"/>
            </a:lnSpc>
            <a:spcBef>
              <a:spcPct val="0"/>
            </a:spcBef>
            <a:spcAft>
              <a:spcPct val="15000"/>
            </a:spcAft>
            <a:buChar char="•"/>
          </a:pPr>
          <a:r>
            <a:rPr lang="en-US" sz="2400" i="0" u="none" kern="1200" dirty="0"/>
            <a:t>Sender / Receiver Business Event Type Code (BETC) varies by transaction type (see below)</a:t>
          </a:r>
        </a:p>
      </dsp:txBody>
      <dsp:txXfrm>
        <a:off x="0" y="457414"/>
        <a:ext cx="8425674" cy="2413365"/>
      </dsp:txXfrm>
    </dsp:sp>
    <dsp:sp modelId="{6CEF9752-F3DE-4F4A-825B-A345645EA47E}">
      <dsp:nvSpPr>
        <dsp:cNvPr id="0" name=""/>
        <dsp:cNvSpPr/>
      </dsp:nvSpPr>
      <dsp:spPr>
        <a:xfrm>
          <a:off x="545917" y="21879"/>
          <a:ext cx="5279011" cy="819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kern="1200" dirty="0"/>
            <a:t>IPAC System entry for </a:t>
          </a:r>
          <a:r>
            <a:rPr lang="en-US" sz="2400" i="1" u="sng" kern="1200" dirty="0"/>
            <a:t>interest earned</a:t>
          </a:r>
        </a:p>
      </dsp:txBody>
      <dsp:txXfrm>
        <a:off x="585923" y="61885"/>
        <a:ext cx="5198999" cy="7395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3BED7-ECF6-4102-B5A4-FF6CC593F659}">
      <dsp:nvSpPr>
        <dsp:cNvPr id="0" name=""/>
        <dsp:cNvSpPr/>
      </dsp:nvSpPr>
      <dsp:spPr>
        <a:xfrm>
          <a:off x="0" y="741340"/>
          <a:ext cx="8425674" cy="184551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541528" rIns="674192" bIns="170688" numCol="1" spcCol="1270" anchor="t" anchorCtr="0">
          <a:noAutofit/>
        </a:bodyPr>
        <a:lstStyle/>
        <a:p>
          <a:pPr marL="228600" lvl="1" indent="-228600" algn="l" defTabSz="1066800">
            <a:lnSpc>
              <a:spcPct val="90000"/>
            </a:lnSpc>
            <a:spcBef>
              <a:spcPct val="0"/>
            </a:spcBef>
            <a:spcAft>
              <a:spcPct val="15000"/>
            </a:spcAft>
            <a:buChar char="•"/>
          </a:pPr>
          <a:r>
            <a:rPr lang="en-US" sz="2400" b="1" i="0" u="sng" kern="1200" dirty="0"/>
            <a:t>DO NOT</a:t>
          </a:r>
          <a:r>
            <a:rPr lang="en-US" sz="2400" b="0" i="0" u="none" kern="1200" dirty="0"/>
            <a:t> net Interest Costs and Interest Earnings</a:t>
          </a:r>
          <a:endParaRPr lang="en-US" sz="2400" b="1" i="0" u="sng" kern="1200" dirty="0"/>
        </a:p>
        <a:p>
          <a:pPr marL="228600" lvl="1" indent="-228600" algn="l" defTabSz="1066800">
            <a:lnSpc>
              <a:spcPct val="90000"/>
            </a:lnSpc>
            <a:spcBef>
              <a:spcPct val="0"/>
            </a:spcBef>
            <a:spcAft>
              <a:spcPct val="15000"/>
            </a:spcAft>
            <a:buChar char="•"/>
          </a:pPr>
          <a:r>
            <a:rPr lang="en-US" sz="2400" i="0" u="sng" kern="1200" dirty="0">
              <a:solidFill>
                <a:srgbClr val="FF0000"/>
              </a:solidFill>
            </a:rPr>
            <a:t>Certification Statement</a:t>
          </a:r>
          <a:r>
            <a:rPr lang="en-US" sz="2400" i="0" u="none" kern="1200" dirty="0">
              <a:solidFill>
                <a:schemeClr val="tx1"/>
              </a:solidFill>
            </a:rPr>
            <a:t> on Interest Earnings IPAC</a:t>
          </a:r>
          <a:endParaRPr lang="en-US" sz="2400" i="0" u="none" kern="1200" dirty="0"/>
        </a:p>
        <a:p>
          <a:pPr marL="228600" lvl="1" indent="-228600" algn="l" defTabSz="1066800">
            <a:lnSpc>
              <a:spcPct val="90000"/>
            </a:lnSpc>
            <a:spcBef>
              <a:spcPct val="0"/>
            </a:spcBef>
            <a:spcAft>
              <a:spcPct val="15000"/>
            </a:spcAft>
            <a:buChar char="•"/>
          </a:pPr>
          <a:r>
            <a:rPr lang="en-US" sz="2400" i="0" u="none" kern="1200" dirty="0"/>
            <a:t>IPAC System: </a:t>
          </a:r>
          <a:r>
            <a:rPr lang="en-US" sz="2400" b="1" i="0" u="none" kern="1200" dirty="0"/>
            <a:t>Hard Cutoff at 11:59pm ET on 09/30</a:t>
          </a:r>
          <a:endParaRPr lang="en-US" sz="2400" i="0" u="none" kern="1200" dirty="0"/>
        </a:p>
      </dsp:txBody>
      <dsp:txXfrm>
        <a:off x="0" y="741340"/>
        <a:ext cx="8425674" cy="1845514"/>
      </dsp:txXfrm>
    </dsp:sp>
    <dsp:sp modelId="{6CEF9752-F3DE-4F4A-825B-A345645EA47E}">
      <dsp:nvSpPr>
        <dsp:cNvPr id="0" name=""/>
        <dsp:cNvSpPr/>
      </dsp:nvSpPr>
      <dsp:spPr>
        <a:xfrm>
          <a:off x="545917" y="305804"/>
          <a:ext cx="5279011" cy="819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i="0" u="none" kern="1200" dirty="0"/>
            <a:t>Interest Transaction Reminders</a:t>
          </a:r>
        </a:p>
      </dsp:txBody>
      <dsp:txXfrm>
        <a:off x="585923" y="345810"/>
        <a:ext cx="5198999" cy="7395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D1C7A-1F10-4CB6-903C-EC800A713D65}">
      <dsp:nvSpPr>
        <dsp:cNvPr id="0" name=""/>
        <dsp:cNvSpPr/>
      </dsp:nvSpPr>
      <dsp:spPr>
        <a:xfrm>
          <a:off x="0" y="857102"/>
          <a:ext cx="8686800" cy="294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124968" rIns="674192" bIns="156464" numCol="1" spcCol="1270" anchor="t"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t>The agency representative that submitted the CSC will be notified via email after verification has been completed</a:t>
          </a: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t>Interest transactions can be entered any time </a:t>
          </a:r>
          <a:r>
            <a:rPr lang="en-US" sz="2200" b="1" i="1" u="sng" kern="1200" dirty="0"/>
            <a:t>after</a:t>
          </a:r>
          <a:r>
            <a:rPr lang="en-US" sz="2200" kern="1200" dirty="0"/>
            <a:t> CSC verification email is received</a:t>
          </a: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t>Submit one transaction per TAS for each interest transaction for all cohorts and sub-cohorts – one payment and one collection</a:t>
          </a:r>
        </a:p>
        <a:p>
          <a:pPr marL="228600" lvl="1" indent="-228600" algn="l" defTabSz="977900">
            <a:lnSpc>
              <a:spcPct val="90000"/>
            </a:lnSpc>
            <a:spcBef>
              <a:spcPct val="0"/>
            </a:spcBef>
            <a:spcAft>
              <a:spcPct val="15000"/>
            </a:spcAft>
            <a:buFont typeface="Wingdings" panose="05000000000000000000" pitchFamily="2" charset="2"/>
            <a:buChar char=""/>
          </a:pPr>
          <a:r>
            <a:rPr lang="en-US" sz="2200" u="sng" kern="1200" dirty="0"/>
            <a:t>Do not</a:t>
          </a:r>
          <a:r>
            <a:rPr lang="en-US" sz="2200" kern="1200" dirty="0"/>
            <a:t> net interest owed with interest earned</a:t>
          </a:r>
        </a:p>
      </dsp:txBody>
      <dsp:txXfrm>
        <a:off x="0" y="857102"/>
        <a:ext cx="8686800" cy="2948400"/>
      </dsp:txXfrm>
    </dsp:sp>
    <dsp:sp modelId="{18B2D800-84FF-469B-9EDC-EBB42CFFF9F8}">
      <dsp:nvSpPr>
        <dsp:cNvPr id="0" name=""/>
        <dsp:cNvSpPr/>
      </dsp:nvSpPr>
      <dsp:spPr>
        <a:xfrm>
          <a:off x="433915" y="18959"/>
          <a:ext cx="6074821" cy="9267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977900">
            <a:lnSpc>
              <a:spcPct val="90000"/>
            </a:lnSpc>
            <a:spcBef>
              <a:spcPct val="0"/>
            </a:spcBef>
            <a:spcAft>
              <a:spcPct val="35000"/>
            </a:spcAft>
            <a:buFont typeface="Wingdings" panose="05000000000000000000" pitchFamily="2" charset="2"/>
            <a:buNone/>
          </a:pPr>
          <a:r>
            <a:rPr lang="en-US" sz="2200" kern="1200" dirty="0"/>
            <a:t>Submit interest transactions via the IPAC system after receiving confirmation that Treasury has verified the CSC</a:t>
          </a:r>
        </a:p>
      </dsp:txBody>
      <dsp:txXfrm>
        <a:off x="479153" y="64197"/>
        <a:ext cx="5984345" cy="836226"/>
      </dsp:txXfrm>
    </dsp:sp>
    <dsp:sp modelId="{FC1B9E63-1E65-4300-AC39-FEB3773E359B}">
      <dsp:nvSpPr>
        <dsp:cNvPr id="0" name=""/>
        <dsp:cNvSpPr/>
      </dsp:nvSpPr>
      <dsp:spPr>
        <a:xfrm>
          <a:off x="0" y="4407240"/>
          <a:ext cx="86868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124968" rIns="674192"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t>Submit interest transactions in the IPAC system no later than        3:00 pm ET on Tuesday, September 30th</a:t>
          </a:r>
        </a:p>
      </dsp:txBody>
      <dsp:txXfrm>
        <a:off x="0" y="4407240"/>
        <a:ext cx="8686800" cy="831600"/>
      </dsp:txXfrm>
    </dsp:sp>
    <dsp:sp modelId="{E85B4A33-16DB-48B5-8F4D-42DF56217479}">
      <dsp:nvSpPr>
        <dsp:cNvPr id="0" name=""/>
        <dsp:cNvSpPr/>
      </dsp:nvSpPr>
      <dsp:spPr>
        <a:xfrm>
          <a:off x="433915" y="3837902"/>
          <a:ext cx="6074821" cy="6578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977900">
            <a:lnSpc>
              <a:spcPct val="90000"/>
            </a:lnSpc>
            <a:spcBef>
              <a:spcPct val="0"/>
            </a:spcBef>
            <a:spcAft>
              <a:spcPct val="35000"/>
            </a:spcAft>
            <a:buFont typeface="Wingdings" panose="05000000000000000000" pitchFamily="2" charset="2"/>
            <a:buNone/>
          </a:pPr>
          <a:r>
            <a:rPr lang="en-US" sz="2200" kern="1200" dirty="0"/>
            <a:t>Verify the amounts transacted on the IPAC equal the Interest Amounts confirmed in the CSCs</a:t>
          </a:r>
        </a:p>
      </dsp:txBody>
      <dsp:txXfrm>
        <a:off x="466031" y="3870018"/>
        <a:ext cx="6010589" cy="5936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0F288-D2E1-4946-B618-FAC7E459EFAB}">
      <dsp:nvSpPr>
        <dsp:cNvPr id="0" name=""/>
        <dsp:cNvSpPr/>
      </dsp:nvSpPr>
      <dsp:spPr>
        <a:xfrm rot="5400000">
          <a:off x="-122110" y="127614"/>
          <a:ext cx="814069" cy="5698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a:t>
          </a:r>
        </a:p>
      </dsp:txBody>
      <dsp:txXfrm rot="-5400000">
        <a:off x="1" y="290427"/>
        <a:ext cx="569848" cy="244221"/>
      </dsp:txXfrm>
    </dsp:sp>
    <dsp:sp modelId="{B19B2A01-707B-48C9-A50D-D18E50E21A99}">
      <dsp:nvSpPr>
        <dsp:cNvPr id="0" name=""/>
        <dsp:cNvSpPr/>
      </dsp:nvSpPr>
      <dsp:spPr>
        <a:xfrm rot="5400000">
          <a:off x="4363612" y="-3788259"/>
          <a:ext cx="529423" cy="81169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Start of Year Balance </a:t>
          </a:r>
          <a:r>
            <a:rPr lang="en-US" sz="1600" kern="1200" dirty="0"/>
            <a:t>Verification</a:t>
          </a:r>
        </a:p>
        <a:p>
          <a:pPr marL="171450" lvl="1" indent="-171450" algn="l" defTabSz="711200">
            <a:lnSpc>
              <a:spcPct val="90000"/>
            </a:lnSpc>
            <a:spcBef>
              <a:spcPct val="0"/>
            </a:spcBef>
            <a:spcAft>
              <a:spcPct val="15000"/>
            </a:spcAft>
            <a:buChar char="•"/>
          </a:pPr>
          <a:r>
            <a:rPr lang="en-US" sz="1600" kern="1200" dirty="0"/>
            <a:t>When? Today</a:t>
          </a:r>
        </a:p>
      </dsp:txBody>
      <dsp:txXfrm rot="-5400000">
        <a:off x="569848" y="31349"/>
        <a:ext cx="8091107" cy="477735"/>
      </dsp:txXfrm>
    </dsp:sp>
    <dsp:sp modelId="{578E6C52-6AB7-441E-878A-8FE11F598902}">
      <dsp:nvSpPr>
        <dsp:cNvPr id="0" name=""/>
        <dsp:cNvSpPr/>
      </dsp:nvSpPr>
      <dsp:spPr>
        <a:xfrm rot="5400000">
          <a:off x="-122110" y="857935"/>
          <a:ext cx="814069" cy="5698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U</a:t>
          </a:r>
        </a:p>
      </dsp:txBody>
      <dsp:txXfrm rot="-5400000">
        <a:off x="1" y="1020748"/>
        <a:ext cx="569848" cy="244221"/>
      </dsp:txXfrm>
    </dsp:sp>
    <dsp:sp modelId="{1DE28282-3D64-454C-B074-AB7F3901A088}">
      <dsp:nvSpPr>
        <dsp:cNvPr id="0" name=""/>
        <dsp:cNvSpPr/>
      </dsp:nvSpPr>
      <dsp:spPr>
        <a:xfrm rot="5400000">
          <a:off x="4363751" y="-3058078"/>
          <a:ext cx="529144" cy="81169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Update</a:t>
          </a:r>
          <a:r>
            <a:rPr lang="en-US" sz="1600" kern="1200" dirty="0"/>
            <a:t> any inconsistencies</a:t>
          </a:r>
        </a:p>
        <a:p>
          <a:pPr marL="171450" lvl="1" indent="-171450" algn="l" defTabSz="711200">
            <a:lnSpc>
              <a:spcPct val="90000"/>
            </a:lnSpc>
            <a:spcBef>
              <a:spcPct val="0"/>
            </a:spcBef>
            <a:spcAft>
              <a:spcPct val="15000"/>
            </a:spcAft>
            <a:buChar char="•"/>
          </a:pPr>
          <a:r>
            <a:rPr lang="en-US" sz="1600" kern="1200" dirty="0"/>
            <a:t>When? Today</a:t>
          </a:r>
        </a:p>
      </dsp:txBody>
      <dsp:txXfrm rot="-5400000">
        <a:off x="569848" y="761656"/>
        <a:ext cx="8091120" cy="477482"/>
      </dsp:txXfrm>
    </dsp:sp>
    <dsp:sp modelId="{241560A3-54A3-442B-B785-FF5F0C351EBE}">
      <dsp:nvSpPr>
        <dsp:cNvPr id="0" name=""/>
        <dsp:cNvSpPr/>
      </dsp:nvSpPr>
      <dsp:spPr>
        <a:xfrm rot="5400000">
          <a:off x="-122110" y="1588255"/>
          <a:ext cx="814069" cy="5698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a:t>
          </a:r>
        </a:p>
      </dsp:txBody>
      <dsp:txXfrm rot="-5400000">
        <a:off x="1" y="1751068"/>
        <a:ext cx="569848" cy="244221"/>
      </dsp:txXfrm>
    </dsp:sp>
    <dsp:sp modelId="{064C5720-90D5-4661-A3F9-80CC7FBBF6DB}">
      <dsp:nvSpPr>
        <dsp:cNvPr id="0" name=""/>
        <dsp:cNvSpPr/>
      </dsp:nvSpPr>
      <dsp:spPr>
        <a:xfrm rot="5400000">
          <a:off x="4363751" y="-2327758"/>
          <a:ext cx="529144" cy="81169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CARS</a:t>
          </a:r>
          <a:r>
            <a:rPr lang="en-US" sz="1600" kern="1200" dirty="0"/>
            <a:t> Borrow / Repay / Borrow to Pay Interest</a:t>
          </a:r>
        </a:p>
        <a:p>
          <a:pPr marL="171450" lvl="1" indent="-171450" algn="l" defTabSz="711200">
            <a:lnSpc>
              <a:spcPct val="90000"/>
            </a:lnSpc>
            <a:spcBef>
              <a:spcPct val="0"/>
            </a:spcBef>
            <a:spcAft>
              <a:spcPct val="15000"/>
            </a:spcAft>
            <a:buChar char="•"/>
          </a:pPr>
          <a:r>
            <a:rPr lang="en-US" sz="1600" u="none" kern="1200" dirty="0"/>
            <a:t>When? </a:t>
          </a:r>
          <a:r>
            <a:rPr lang="en-US" sz="1600" u="sng" kern="1200" dirty="0"/>
            <a:t>08/31/2025</a:t>
          </a:r>
          <a:r>
            <a:rPr lang="en-US" sz="1600" u="none" kern="1200" dirty="0"/>
            <a:t> Cutoff for Middle of Year Repays / Half Year Interest</a:t>
          </a:r>
          <a:endParaRPr lang="en-US" sz="1600" kern="1200" dirty="0"/>
        </a:p>
      </dsp:txBody>
      <dsp:txXfrm rot="-5400000">
        <a:off x="569848" y="1491976"/>
        <a:ext cx="8091120" cy="477482"/>
      </dsp:txXfrm>
    </dsp:sp>
    <dsp:sp modelId="{AA066A80-A410-4B7F-BA5B-B4CC736E7F4B}">
      <dsp:nvSpPr>
        <dsp:cNvPr id="0" name=""/>
        <dsp:cNvSpPr/>
      </dsp:nvSpPr>
      <dsp:spPr>
        <a:xfrm rot="5400000">
          <a:off x="-122110" y="2318575"/>
          <a:ext cx="814069" cy="5698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a:t>
          </a:r>
        </a:p>
      </dsp:txBody>
      <dsp:txXfrm rot="-5400000">
        <a:off x="1" y="2481388"/>
        <a:ext cx="569848" cy="244221"/>
      </dsp:txXfrm>
    </dsp:sp>
    <dsp:sp modelId="{474AFDF7-D915-41BB-8EE0-4C442CC183BB}">
      <dsp:nvSpPr>
        <dsp:cNvPr id="0" name=""/>
        <dsp:cNvSpPr/>
      </dsp:nvSpPr>
      <dsp:spPr>
        <a:xfrm rot="5400000">
          <a:off x="4363751" y="-1597437"/>
          <a:ext cx="529144" cy="81169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CSC</a:t>
          </a:r>
          <a:r>
            <a:rPr lang="en-US" sz="1600" kern="1200" dirty="0"/>
            <a:t> Completed and output sent to Borrowings</a:t>
          </a:r>
        </a:p>
        <a:p>
          <a:pPr marL="171450" lvl="1" indent="-171450" algn="l" defTabSz="711200">
            <a:lnSpc>
              <a:spcPct val="90000"/>
            </a:lnSpc>
            <a:spcBef>
              <a:spcPct val="0"/>
            </a:spcBef>
            <a:spcAft>
              <a:spcPct val="15000"/>
            </a:spcAft>
            <a:buChar char="•"/>
          </a:pPr>
          <a:r>
            <a:rPr lang="en-US" sz="1600" kern="1200" dirty="0"/>
            <a:t>When? </a:t>
          </a:r>
          <a:r>
            <a:rPr lang="en-US" sz="1600" u="sng" kern="1200" dirty="0"/>
            <a:t>As soon as possible after</a:t>
          </a:r>
          <a:r>
            <a:rPr lang="en-US" sz="1600" u="none" kern="1200" dirty="0"/>
            <a:t> CARS transactions complete</a:t>
          </a:r>
          <a:endParaRPr lang="en-US" sz="1600" kern="1200" dirty="0"/>
        </a:p>
      </dsp:txBody>
      <dsp:txXfrm rot="-5400000">
        <a:off x="569848" y="2222297"/>
        <a:ext cx="8091120" cy="477482"/>
      </dsp:txXfrm>
    </dsp:sp>
    <dsp:sp modelId="{B20F1CC5-70B9-4D2F-98E6-DEC8054187BB}">
      <dsp:nvSpPr>
        <dsp:cNvPr id="0" name=""/>
        <dsp:cNvSpPr/>
      </dsp:nvSpPr>
      <dsp:spPr>
        <a:xfrm rot="5400000">
          <a:off x="-122110" y="3048896"/>
          <a:ext cx="814069" cy="5698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a:t>
          </a:r>
        </a:p>
      </dsp:txBody>
      <dsp:txXfrm rot="-5400000">
        <a:off x="1" y="3211709"/>
        <a:ext cx="569848" cy="244221"/>
      </dsp:txXfrm>
    </dsp:sp>
    <dsp:sp modelId="{995C6408-F55D-4EA7-9562-5976825D3DA2}">
      <dsp:nvSpPr>
        <dsp:cNvPr id="0" name=""/>
        <dsp:cNvSpPr/>
      </dsp:nvSpPr>
      <dsp:spPr>
        <a:xfrm rot="5400000">
          <a:off x="4363751" y="-867117"/>
          <a:ext cx="529144" cy="81169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E-mail</a:t>
          </a:r>
          <a:r>
            <a:rPr lang="en-US" sz="1600" kern="1200" dirty="0"/>
            <a:t> verification received from Borrowings</a:t>
          </a:r>
        </a:p>
        <a:p>
          <a:pPr marL="171450" lvl="1" indent="-171450" algn="l" defTabSz="711200">
            <a:lnSpc>
              <a:spcPct val="90000"/>
            </a:lnSpc>
            <a:spcBef>
              <a:spcPct val="0"/>
            </a:spcBef>
            <a:spcAft>
              <a:spcPct val="15000"/>
            </a:spcAft>
            <a:buChar char="•"/>
          </a:pPr>
          <a:r>
            <a:rPr lang="en-US" sz="1600" kern="1200" dirty="0"/>
            <a:t>When? </a:t>
          </a:r>
          <a:r>
            <a:rPr lang="en-US" sz="1600" u="sng" kern="1200" dirty="0"/>
            <a:t>After</a:t>
          </a:r>
          <a:r>
            <a:rPr lang="en-US" sz="1600" kern="1200" dirty="0"/>
            <a:t> CSC verified / </a:t>
          </a:r>
          <a:r>
            <a:rPr lang="en-US" sz="1600" u="sng" kern="1200" dirty="0"/>
            <a:t>Before</a:t>
          </a:r>
          <a:r>
            <a:rPr lang="en-US" sz="1600" kern="1200" dirty="0"/>
            <a:t> IPAC payments</a:t>
          </a:r>
        </a:p>
      </dsp:txBody>
      <dsp:txXfrm rot="-5400000">
        <a:off x="569848" y="2952617"/>
        <a:ext cx="8091120" cy="477482"/>
      </dsp:txXfrm>
    </dsp:sp>
    <dsp:sp modelId="{55843783-D214-495F-81C2-8413D835125C}">
      <dsp:nvSpPr>
        <dsp:cNvPr id="0" name=""/>
        <dsp:cNvSpPr/>
      </dsp:nvSpPr>
      <dsp:spPr>
        <a:xfrm rot="5400000">
          <a:off x="-122110" y="3779216"/>
          <a:ext cx="814069" cy="5698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a:t>
          </a:r>
        </a:p>
      </dsp:txBody>
      <dsp:txXfrm rot="-5400000">
        <a:off x="1" y="3942029"/>
        <a:ext cx="569848" cy="244221"/>
      </dsp:txXfrm>
    </dsp:sp>
    <dsp:sp modelId="{6B00C1A1-EE71-4028-886E-9FF916DEBB08}">
      <dsp:nvSpPr>
        <dsp:cNvPr id="0" name=""/>
        <dsp:cNvSpPr/>
      </dsp:nvSpPr>
      <dsp:spPr>
        <a:xfrm rot="5400000">
          <a:off x="4363751" y="-136797"/>
          <a:ext cx="529144" cy="81169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Send IPAC </a:t>
          </a:r>
          <a:r>
            <a:rPr lang="en-US" sz="1600" kern="1200" dirty="0"/>
            <a:t>for Interest Costs</a:t>
          </a:r>
        </a:p>
        <a:p>
          <a:pPr marL="171450" lvl="1" indent="-171450" algn="l" defTabSz="711200">
            <a:lnSpc>
              <a:spcPct val="90000"/>
            </a:lnSpc>
            <a:spcBef>
              <a:spcPct val="0"/>
            </a:spcBef>
            <a:spcAft>
              <a:spcPct val="15000"/>
            </a:spcAft>
            <a:buChar char="•"/>
          </a:pPr>
          <a:r>
            <a:rPr lang="en-US" sz="1600" kern="1200" dirty="0"/>
            <a:t>When? </a:t>
          </a:r>
          <a:r>
            <a:rPr lang="en-US" sz="1600" u="sng" kern="1200" dirty="0"/>
            <a:t>As soon as possible</a:t>
          </a:r>
          <a:r>
            <a:rPr lang="en-US" sz="1600" u="none" kern="1200" dirty="0"/>
            <a:t> </a:t>
          </a:r>
          <a:r>
            <a:rPr lang="en-US" sz="1600" b="1" u="none" kern="1200" dirty="0">
              <a:solidFill>
                <a:srgbClr val="FF0000"/>
              </a:solidFill>
            </a:rPr>
            <a:t>AFTER</a:t>
          </a:r>
          <a:r>
            <a:rPr lang="en-US" sz="1600" b="0" u="none" kern="1200" dirty="0">
              <a:solidFill>
                <a:srgbClr val="FF0000"/>
              </a:solidFill>
            </a:rPr>
            <a:t> </a:t>
          </a:r>
          <a:r>
            <a:rPr lang="en-US" sz="1600" b="0" u="none" kern="1200" dirty="0">
              <a:solidFill>
                <a:schemeClr val="tx1"/>
              </a:solidFill>
            </a:rPr>
            <a:t>email verification received from Borrowings</a:t>
          </a:r>
          <a:endParaRPr lang="en-US" sz="1600" kern="1200" dirty="0"/>
        </a:p>
      </dsp:txBody>
      <dsp:txXfrm rot="-5400000">
        <a:off x="569848" y="3682937"/>
        <a:ext cx="8091120" cy="477482"/>
      </dsp:txXfrm>
    </dsp:sp>
    <dsp:sp modelId="{CE642869-FB31-4776-B1DE-11C8B68FF250}">
      <dsp:nvSpPr>
        <dsp:cNvPr id="0" name=""/>
        <dsp:cNvSpPr/>
      </dsp:nvSpPr>
      <dsp:spPr>
        <a:xfrm rot="5400000">
          <a:off x="-122110" y="4509536"/>
          <a:ext cx="814069" cy="5698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a:t>
          </a:r>
        </a:p>
      </dsp:txBody>
      <dsp:txXfrm rot="-5400000">
        <a:off x="1" y="4672349"/>
        <a:ext cx="569848" cy="244221"/>
      </dsp:txXfrm>
    </dsp:sp>
    <dsp:sp modelId="{65698299-4F19-40FF-89F1-4BFB1DDFCFC1}">
      <dsp:nvSpPr>
        <dsp:cNvPr id="0" name=""/>
        <dsp:cNvSpPr/>
      </dsp:nvSpPr>
      <dsp:spPr>
        <a:xfrm rot="5400000">
          <a:off x="4363751" y="593523"/>
          <a:ext cx="529144" cy="81169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Send IPAC </a:t>
          </a:r>
          <a:r>
            <a:rPr lang="en-US" sz="1600" kern="1200" dirty="0"/>
            <a:t>for Interest Earned</a:t>
          </a:r>
        </a:p>
        <a:p>
          <a:pPr marL="171450" lvl="1" indent="-171450" algn="l" defTabSz="711200">
            <a:lnSpc>
              <a:spcPct val="90000"/>
            </a:lnSpc>
            <a:spcBef>
              <a:spcPct val="0"/>
            </a:spcBef>
            <a:spcAft>
              <a:spcPct val="15000"/>
            </a:spcAft>
            <a:buChar char="•"/>
          </a:pPr>
          <a:r>
            <a:rPr lang="en-US" sz="1600" kern="1200" dirty="0"/>
            <a:t>When? </a:t>
          </a:r>
          <a:r>
            <a:rPr lang="en-US" sz="1600" u="sng" kern="1200" dirty="0"/>
            <a:t>As soon as possible</a:t>
          </a:r>
          <a:r>
            <a:rPr lang="en-US" sz="1600" u="none" kern="1200" dirty="0"/>
            <a:t> </a:t>
          </a:r>
          <a:r>
            <a:rPr lang="en-US" sz="1600" b="1" u="none" kern="1200" dirty="0">
              <a:solidFill>
                <a:srgbClr val="FF0000"/>
              </a:solidFill>
            </a:rPr>
            <a:t>AFTER</a:t>
          </a:r>
          <a:r>
            <a:rPr lang="en-US" sz="1600" b="0" u="none" kern="1200" dirty="0">
              <a:solidFill>
                <a:schemeClr val="tx1"/>
              </a:solidFill>
            </a:rPr>
            <a:t> email verification received from Borrowings</a:t>
          </a:r>
          <a:endParaRPr lang="en-US" sz="1600" kern="1200" dirty="0"/>
        </a:p>
      </dsp:txBody>
      <dsp:txXfrm rot="-5400000">
        <a:off x="569848" y="4413258"/>
        <a:ext cx="8091120" cy="477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DA012-2A4F-422D-86A9-BFC1530FC2B0}">
      <dsp:nvSpPr>
        <dsp:cNvPr id="0" name=""/>
        <dsp:cNvSpPr/>
      </dsp:nvSpPr>
      <dsp:spPr>
        <a:xfrm>
          <a:off x="0" y="168682"/>
          <a:ext cx="8686800" cy="10914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182880" rIns="674192" bIns="1828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Analyze and review legislative borrowing authority</a:t>
          </a:r>
        </a:p>
        <a:p>
          <a:pPr marL="228600" lvl="1" indent="-228600" algn="l" defTabSz="1066800">
            <a:lnSpc>
              <a:spcPct val="90000"/>
            </a:lnSpc>
            <a:spcBef>
              <a:spcPct val="0"/>
            </a:spcBef>
            <a:spcAft>
              <a:spcPct val="15000"/>
            </a:spcAft>
            <a:buChar char="•"/>
          </a:pPr>
          <a:r>
            <a:rPr lang="en-US" sz="2400" kern="1200" dirty="0"/>
            <a:t>Establish and renew loan agreements</a:t>
          </a:r>
        </a:p>
      </dsp:txBody>
      <dsp:txXfrm>
        <a:off x="0" y="168682"/>
        <a:ext cx="8686800" cy="1091475"/>
      </dsp:txXfrm>
    </dsp:sp>
    <dsp:sp modelId="{745E464B-DC22-43CB-942C-C27024B70DE7}">
      <dsp:nvSpPr>
        <dsp:cNvPr id="0" name=""/>
        <dsp:cNvSpPr/>
      </dsp:nvSpPr>
      <dsp:spPr>
        <a:xfrm>
          <a:off x="434340" y="6322"/>
          <a:ext cx="608076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182880" rIns="229838" bIns="182880" numCol="1" spcCol="1270" anchor="ctr" anchorCtr="0">
          <a:noAutofit/>
        </a:bodyPr>
        <a:lstStyle/>
        <a:p>
          <a:pPr marL="0" lvl="0" indent="0" algn="l" defTabSz="1066800">
            <a:lnSpc>
              <a:spcPct val="90000"/>
            </a:lnSpc>
            <a:spcBef>
              <a:spcPct val="0"/>
            </a:spcBef>
            <a:spcAft>
              <a:spcPct val="35000"/>
            </a:spcAft>
            <a:buNone/>
          </a:pPr>
          <a:r>
            <a:rPr lang="en-US" sz="2400" kern="1200" dirty="0"/>
            <a:t>Review Authority</a:t>
          </a:r>
        </a:p>
      </dsp:txBody>
      <dsp:txXfrm>
        <a:off x="450192" y="22174"/>
        <a:ext cx="6049056" cy="293016"/>
      </dsp:txXfrm>
    </dsp:sp>
    <dsp:sp modelId="{C2BA957C-E918-4A0C-A455-C34BF75F72E4}">
      <dsp:nvSpPr>
        <dsp:cNvPr id="0" name=""/>
        <dsp:cNvSpPr/>
      </dsp:nvSpPr>
      <dsp:spPr>
        <a:xfrm>
          <a:off x="0" y="1481917"/>
          <a:ext cx="8686800" cy="1143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229108" rIns="67419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Principal transactions received in CARS</a:t>
          </a:r>
        </a:p>
        <a:p>
          <a:pPr marL="228600" lvl="1" indent="-228600" algn="l" defTabSz="1066800">
            <a:lnSpc>
              <a:spcPct val="90000"/>
            </a:lnSpc>
            <a:spcBef>
              <a:spcPct val="0"/>
            </a:spcBef>
            <a:spcAft>
              <a:spcPct val="15000"/>
            </a:spcAft>
            <a:buChar char="•"/>
          </a:pPr>
          <a:r>
            <a:rPr lang="en-US" sz="2400" kern="1200" dirty="0"/>
            <a:t>Interest transactions received in IPAC System</a:t>
          </a:r>
        </a:p>
      </dsp:txBody>
      <dsp:txXfrm>
        <a:off x="0" y="1481917"/>
        <a:ext cx="8686800" cy="1143450"/>
      </dsp:txXfrm>
    </dsp:sp>
    <dsp:sp modelId="{123AE85A-2B97-420B-9888-00A9732A62FB}">
      <dsp:nvSpPr>
        <dsp:cNvPr id="0" name=""/>
        <dsp:cNvSpPr/>
      </dsp:nvSpPr>
      <dsp:spPr>
        <a:xfrm>
          <a:off x="434340" y="1319557"/>
          <a:ext cx="608076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kern="1200" dirty="0"/>
            <a:t>Review and Process</a:t>
          </a:r>
        </a:p>
      </dsp:txBody>
      <dsp:txXfrm>
        <a:off x="450192" y="1335409"/>
        <a:ext cx="6049056" cy="293016"/>
      </dsp:txXfrm>
    </dsp:sp>
    <dsp:sp modelId="{942EAD08-65EE-48F4-B9EE-9939C2912D8A}">
      <dsp:nvSpPr>
        <dsp:cNvPr id="0" name=""/>
        <dsp:cNvSpPr/>
      </dsp:nvSpPr>
      <dsp:spPr>
        <a:xfrm>
          <a:off x="0" y="2847127"/>
          <a:ext cx="8686800" cy="1489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229108" rIns="67419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Treasury’s loans receivable with related interest</a:t>
          </a:r>
        </a:p>
        <a:p>
          <a:pPr marL="228600" lvl="1" indent="-228600" algn="l" defTabSz="1066800">
            <a:lnSpc>
              <a:spcPct val="90000"/>
            </a:lnSpc>
            <a:spcBef>
              <a:spcPct val="0"/>
            </a:spcBef>
            <a:spcAft>
              <a:spcPct val="15000"/>
            </a:spcAft>
            <a:buChar char="•"/>
          </a:pPr>
          <a:r>
            <a:rPr lang="en-US" sz="2400" kern="1200" dirty="0"/>
            <a:t>Treasury’s interest payable associated with Interest on Uninvested Funds</a:t>
          </a:r>
        </a:p>
      </dsp:txBody>
      <dsp:txXfrm>
        <a:off x="0" y="2847127"/>
        <a:ext cx="8686800" cy="1489950"/>
      </dsp:txXfrm>
    </dsp:sp>
    <dsp:sp modelId="{CAC3D25B-F595-4F0B-B6DC-8D38932ACCEB}">
      <dsp:nvSpPr>
        <dsp:cNvPr id="0" name=""/>
        <dsp:cNvSpPr/>
      </dsp:nvSpPr>
      <dsp:spPr>
        <a:xfrm>
          <a:off x="434340" y="2684767"/>
          <a:ext cx="608076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kern="1200" dirty="0"/>
            <a:t>Account For and Report</a:t>
          </a:r>
        </a:p>
      </dsp:txBody>
      <dsp:txXfrm>
        <a:off x="450192" y="2700619"/>
        <a:ext cx="6049056"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296CA-2304-4084-8BB8-C762640243C1}">
      <dsp:nvSpPr>
        <dsp:cNvPr id="0" name=""/>
        <dsp:cNvSpPr/>
      </dsp:nvSpPr>
      <dsp:spPr>
        <a:xfrm>
          <a:off x="0" y="370154"/>
          <a:ext cx="8686800" cy="20884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395732" rIns="67419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Can be reviewed now</a:t>
          </a:r>
        </a:p>
        <a:p>
          <a:pPr marL="228600" lvl="1" indent="-228600" algn="l" defTabSz="1066800">
            <a:lnSpc>
              <a:spcPct val="90000"/>
            </a:lnSpc>
            <a:spcBef>
              <a:spcPct val="0"/>
            </a:spcBef>
            <a:spcAft>
              <a:spcPct val="15000"/>
            </a:spcAft>
            <a:buChar char="•"/>
          </a:pPr>
          <a:r>
            <a:rPr lang="en-US" sz="2400" kern="1200" dirty="0"/>
            <a:t>Summary General Ledger Report</a:t>
          </a:r>
        </a:p>
        <a:p>
          <a:pPr marL="228600" lvl="1" indent="-228600" algn="l" defTabSz="1066800">
            <a:lnSpc>
              <a:spcPct val="90000"/>
            </a:lnSpc>
            <a:spcBef>
              <a:spcPct val="0"/>
            </a:spcBef>
            <a:spcAft>
              <a:spcPct val="15000"/>
            </a:spcAft>
            <a:buChar char="•"/>
          </a:pPr>
          <a:r>
            <a:rPr lang="en-US" sz="2400" kern="1200" dirty="0"/>
            <a:t>Detailed Principal and Interest Report</a:t>
          </a:r>
        </a:p>
        <a:p>
          <a:pPr marL="228600" lvl="1" indent="-228600" algn="l" defTabSz="1066800">
            <a:lnSpc>
              <a:spcPct val="90000"/>
            </a:lnSpc>
            <a:spcBef>
              <a:spcPct val="0"/>
            </a:spcBef>
            <a:spcAft>
              <a:spcPct val="15000"/>
            </a:spcAft>
            <a:buChar char="•"/>
          </a:pPr>
          <a:r>
            <a:rPr lang="en-US" sz="2400" kern="1200" dirty="0"/>
            <a:t>Custom Reports</a:t>
          </a:r>
        </a:p>
      </dsp:txBody>
      <dsp:txXfrm>
        <a:off x="0" y="370154"/>
        <a:ext cx="8686800" cy="2088465"/>
      </dsp:txXfrm>
    </dsp:sp>
    <dsp:sp modelId="{FBF57630-04D8-4978-BA17-5FA6863229F4}">
      <dsp:nvSpPr>
        <dsp:cNvPr id="0" name=""/>
        <dsp:cNvSpPr/>
      </dsp:nvSpPr>
      <dsp:spPr>
        <a:xfrm>
          <a:off x="434340" y="1154"/>
          <a:ext cx="608076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kern="1200" dirty="0"/>
            <a:t>Treasury Direct Reports</a:t>
          </a:r>
        </a:p>
      </dsp:txBody>
      <dsp:txXfrm>
        <a:off x="470366" y="37180"/>
        <a:ext cx="6008708"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296CA-2304-4084-8BB8-C762640243C1}">
      <dsp:nvSpPr>
        <dsp:cNvPr id="0" name=""/>
        <dsp:cNvSpPr/>
      </dsp:nvSpPr>
      <dsp:spPr>
        <a:xfrm>
          <a:off x="0" y="333172"/>
          <a:ext cx="8686800" cy="1767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458216" rIns="67419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Borrowings</a:t>
          </a:r>
        </a:p>
        <a:p>
          <a:pPr marL="228600" lvl="1" indent="-228600" algn="l" defTabSz="1066800">
            <a:lnSpc>
              <a:spcPct val="90000"/>
            </a:lnSpc>
            <a:spcBef>
              <a:spcPct val="0"/>
            </a:spcBef>
            <a:spcAft>
              <a:spcPct val="15000"/>
            </a:spcAft>
            <a:buChar char="•"/>
          </a:pPr>
          <a:r>
            <a:rPr lang="en-US" sz="2400" kern="1200" dirty="0"/>
            <a:t>Repayments</a:t>
          </a:r>
        </a:p>
        <a:p>
          <a:pPr marL="228600" lvl="1" indent="-228600" algn="l" defTabSz="1066800">
            <a:lnSpc>
              <a:spcPct val="90000"/>
            </a:lnSpc>
            <a:spcBef>
              <a:spcPct val="0"/>
            </a:spcBef>
            <a:spcAft>
              <a:spcPct val="15000"/>
            </a:spcAft>
            <a:buChar char="•"/>
          </a:pPr>
          <a:r>
            <a:rPr lang="en-US" sz="2400" kern="1200" dirty="0"/>
            <a:t>Reclassifications – Sub-Cohort / Cohort / Maturity</a:t>
          </a:r>
        </a:p>
      </dsp:txBody>
      <dsp:txXfrm>
        <a:off x="0" y="333172"/>
        <a:ext cx="8686800" cy="1767150"/>
      </dsp:txXfrm>
    </dsp:sp>
    <dsp:sp modelId="{FBF57630-04D8-4978-BA17-5FA6863229F4}">
      <dsp:nvSpPr>
        <dsp:cNvPr id="0" name=""/>
        <dsp:cNvSpPr/>
      </dsp:nvSpPr>
      <dsp:spPr>
        <a:xfrm>
          <a:off x="434340" y="8452"/>
          <a:ext cx="608076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kern="1200" dirty="0"/>
            <a:t>Review Transactions</a:t>
          </a:r>
        </a:p>
      </dsp:txBody>
      <dsp:txXfrm>
        <a:off x="466043" y="40155"/>
        <a:ext cx="6017354"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B19E0-DEEF-4067-8854-F9E53D663393}">
      <dsp:nvSpPr>
        <dsp:cNvPr id="0" name=""/>
        <dsp:cNvSpPr/>
      </dsp:nvSpPr>
      <dsp:spPr>
        <a:xfrm>
          <a:off x="0" y="221784"/>
          <a:ext cx="8686800" cy="1543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291592"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Submit as soon as possible, but no later than 3:00pm ET on Tuesday, September 30</a:t>
          </a:r>
          <a:r>
            <a:rPr lang="en-US" sz="1800" kern="1200" baseline="30000" dirty="0"/>
            <a:t>th</a:t>
          </a:r>
          <a:endParaRPr lang="en-US" sz="1800" kern="1200" dirty="0"/>
        </a:p>
        <a:p>
          <a:pPr marL="171450" lvl="1" indent="-171450" algn="l" defTabSz="800100">
            <a:lnSpc>
              <a:spcPct val="90000"/>
            </a:lnSpc>
            <a:spcBef>
              <a:spcPct val="0"/>
            </a:spcBef>
            <a:spcAft>
              <a:spcPct val="15000"/>
            </a:spcAft>
            <a:buChar char="•"/>
          </a:pPr>
          <a:r>
            <a:rPr lang="en-US" sz="1800" kern="1200" dirty="0">
              <a:solidFill>
                <a:srgbClr val="FF0000"/>
              </a:solidFill>
            </a:rPr>
            <a:t>Enter transactions in CARS </a:t>
          </a:r>
          <a:r>
            <a:rPr lang="en-US" sz="1800" b="1" i="1" u="sng" kern="1200" dirty="0">
              <a:solidFill>
                <a:srgbClr val="FF0000"/>
              </a:solidFill>
            </a:rPr>
            <a:t>before</a:t>
          </a:r>
          <a:r>
            <a:rPr lang="en-US" sz="1800" kern="1200" dirty="0">
              <a:solidFill>
                <a:srgbClr val="FF0000"/>
              </a:solidFill>
            </a:rPr>
            <a:t> submitting CSCs</a:t>
          </a:r>
        </a:p>
        <a:p>
          <a:pPr marL="171450" lvl="1" indent="-171450" algn="l" defTabSz="800100">
            <a:lnSpc>
              <a:spcPct val="90000"/>
            </a:lnSpc>
            <a:spcBef>
              <a:spcPct val="0"/>
            </a:spcBef>
            <a:spcAft>
              <a:spcPct val="15000"/>
            </a:spcAft>
            <a:buChar char="•"/>
          </a:pPr>
          <a:r>
            <a:rPr lang="en-US" sz="1800" kern="1200" dirty="0"/>
            <a:t>Transactions may be entered early and future dated in CARS</a:t>
          </a:r>
        </a:p>
      </dsp:txBody>
      <dsp:txXfrm>
        <a:off x="0" y="221784"/>
        <a:ext cx="8686800" cy="1543500"/>
      </dsp:txXfrm>
    </dsp:sp>
    <dsp:sp modelId="{3389E09E-1865-47CF-B381-1BCE67224174}">
      <dsp:nvSpPr>
        <dsp:cNvPr id="0" name=""/>
        <dsp:cNvSpPr/>
      </dsp:nvSpPr>
      <dsp:spPr>
        <a:xfrm>
          <a:off x="434340" y="15144"/>
          <a:ext cx="6074557"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kern="1200" dirty="0"/>
            <a:t>Borrowings and Repayments in CARS </a:t>
          </a:r>
        </a:p>
      </dsp:txBody>
      <dsp:txXfrm>
        <a:off x="454515" y="35319"/>
        <a:ext cx="6034207" cy="372930"/>
      </dsp:txXfrm>
    </dsp:sp>
    <dsp:sp modelId="{118D64C2-2EAA-4021-A196-E73409B5637A}">
      <dsp:nvSpPr>
        <dsp:cNvPr id="0" name=""/>
        <dsp:cNvSpPr/>
      </dsp:nvSpPr>
      <dsp:spPr>
        <a:xfrm>
          <a:off x="0" y="2047524"/>
          <a:ext cx="8686800" cy="6725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291592"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Prepare for repayment of loans maturing 09/30/2025</a:t>
          </a:r>
        </a:p>
      </dsp:txBody>
      <dsp:txXfrm>
        <a:off x="0" y="2047524"/>
        <a:ext cx="8686800" cy="672525"/>
      </dsp:txXfrm>
    </dsp:sp>
    <dsp:sp modelId="{DD7EAADE-5367-449E-8D6B-24374F091317}">
      <dsp:nvSpPr>
        <dsp:cNvPr id="0" name=""/>
        <dsp:cNvSpPr/>
      </dsp:nvSpPr>
      <dsp:spPr>
        <a:xfrm>
          <a:off x="434340" y="1840884"/>
          <a:ext cx="6103684"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kern="1200" dirty="0"/>
            <a:t>Maturing Loans</a:t>
          </a:r>
        </a:p>
      </dsp:txBody>
      <dsp:txXfrm>
        <a:off x="454515" y="1861059"/>
        <a:ext cx="6063334" cy="372930"/>
      </dsp:txXfrm>
    </dsp:sp>
    <dsp:sp modelId="{5C77E6A2-E556-4B8D-9B08-6E8AD1954A85}">
      <dsp:nvSpPr>
        <dsp:cNvPr id="0" name=""/>
        <dsp:cNvSpPr/>
      </dsp:nvSpPr>
      <dsp:spPr>
        <a:xfrm>
          <a:off x="0" y="3002290"/>
          <a:ext cx="8686800" cy="6725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291592"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Obligate or return any unobligated balance prior to the end of the fiscal year</a:t>
          </a:r>
        </a:p>
      </dsp:txBody>
      <dsp:txXfrm>
        <a:off x="0" y="3002290"/>
        <a:ext cx="8686800" cy="672525"/>
      </dsp:txXfrm>
    </dsp:sp>
    <dsp:sp modelId="{EE6483BB-7B2F-4D9D-B65B-9A7F3C5D060C}">
      <dsp:nvSpPr>
        <dsp:cNvPr id="0" name=""/>
        <dsp:cNvSpPr/>
      </dsp:nvSpPr>
      <dsp:spPr>
        <a:xfrm>
          <a:off x="434340" y="2795649"/>
          <a:ext cx="60808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kern="1200" dirty="0"/>
            <a:t>Indefinite Borrowing Authority</a:t>
          </a:r>
        </a:p>
      </dsp:txBody>
      <dsp:txXfrm>
        <a:off x="454515" y="2815824"/>
        <a:ext cx="6040470" cy="372930"/>
      </dsp:txXfrm>
    </dsp:sp>
    <dsp:sp modelId="{A11B108D-47F9-42C4-A4FD-D94923AB7939}">
      <dsp:nvSpPr>
        <dsp:cNvPr id="0" name=""/>
        <dsp:cNvSpPr/>
      </dsp:nvSpPr>
      <dsp:spPr>
        <a:xfrm>
          <a:off x="0" y="3957055"/>
          <a:ext cx="8686800" cy="123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291592"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Confirm all FY 2025 transactions have a status of ‘Posted’ before leaving the office on Tuesday, September 30</a:t>
          </a:r>
          <a:r>
            <a:rPr lang="en-US" sz="1800" kern="1200" baseline="30000" dirty="0"/>
            <a:t>th</a:t>
          </a:r>
          <a:endParaRPr lang="en-US" sz="1800" kern="1200" dirty="0"/>
        </a:p>
        <a:p>
          <a:pPr marL="171450" lvl="1" indent="-171450" algn="l" defTabSz="800100">
            <a:lnSpc>
              <a:spcPct val="90000"/>
            </a:lnSpc>
            <a:spcBef>
              <a:spcPct val="0"/>
            </a:spcBef>
            <a:spcAft>
              <a:spcPct val="15000"/>
            </a:spcAft>
            <a:buChar char="•"/>
          </a:pPr>
          <a:r>
            <a:rPr lang="en-US" sz="1800" kern="1200" dirty="0"/>
            <a:t>Future Dated transaction will not post until the Effective Date</a:t>
          </a:r>
        </a:p>
      </dsp:txBody>
      <dsp:txXfrm>
        <a:off x="0" y="3957055"/>
        <a:ext cx="8686800" cy="1234800"/>
      </dsp:txXfrm>
    </dsp:sp>
    <dsp:sp modelId="{019DA122-4A2F-436B-AE58-59C3AED9B2E4}">
      <dsp:nvSpPr>
        <dsp:cNvPr id="0" name=""/>
        <dsp:cNvSpPr/>
      </dsp:nvSpPr>
      <dsp:spPr>
        <a:xfrm>
          <a:off x="434340" y="3750415"/>
          <a:ext cx="608076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kern="1200" dirty="0"/>
            <a:t>CARS Transaction Status</a:t>
          </a:r>
        </a:p>
      </dsp:txBody>
      <dsp:txXfrm>
        <a:off x="454515" y="3770590"/>
        <a:ext cx="6040410" cy="372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A2196-667D-4164-9A70-B96A65D63887}">
      <dsp:nvSpPr>
        <dsp:cNvPr id="0" name=""/>
        <dsp:cNvSpPr/>
      </dsp:nvSpPr>
      <dsp:spPr>
        <a:xfrm>
          <a:off x="0" y="269619"/>
          <a:ext cx="8686800" cy="126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333248"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Verify FY 2024 Debt to Treasury (end of year) is correct, including borrowings to pay interest made last year</a:t>
          </a:r>
        </a:p>
        <a:p>
          <a:pPr marL="171450" lvl="1" indent="-171450" algn="l" defTabSz="800100">
            <a:lnSpc>
              <a:spcPct val="90000"/>
            </a:lnSpc>
            <a:spcBef>
              <a:spcPct val="0"/>
            </a:spcBef>
            <a:spcAft>
              <a:spcPct val="15000"/>
            </a:spcAft>
            <a:buChar char="•"/>
          </a:pPr>
          <a:r>
            <a:rPr lang="en-US" sz="1800" kern="1200" dirty="0"/>
            <a:t>Use TreasuryDirect website or email </a:t>
          </a:r>
          <a:r>
            <a:rPr lang="en-US" sz="1800" i="1" u="sng" kern="1200" dirty="0">
              <a:solidFill>
                <a:schemeClr val="accent1">
                  <a:lumMod val="75000"/>
                </a:schemeClr>
              </a:solidFill>
            </a:rPr>
            <a:t>Borrowings@fiscal.treasury.gov </a:t>
          </a:r>
          <a:r>
            <a:rPr lang="en-US" sz="1800" kern="1200" dirty="0"/>
            <a:t>to verify</a:t>
          </a:r>
        </a:p>
      </dsp:txBody>
      <dsp:txXfrm>
        <a:off x="0" y="269619"/>
        <a:ext cx="8686800" cy="1260000"/>
      </dsp:txXfrm>
    </dsp:sp>
    <dsp:sp modelId="{CEC9F48C-5CEF-47BB-AF41-6390941E4609}">
      <dsp:nvSpPr>
        <dsp:cNvPr id="0" name=""/>
        <dsp:cNvSpPr/>
      </dsp:nvSpPr>
      <dsp:spPr>
        <a:xfrm>
          <a:off x="434340" y="33459"/>
          <a:ext cx="608076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kern="1200" dirty="0"/>
            <a:t>Start of Year Balances</a:t>
          </a:r>
        </a:p>
      </dsp:txBody>
      <dsp:txXfrm>
        <a:off x="457397" y="56516"/>
        <a:ext cx="6034646" cy="426206"/>
      </dsp:txXfrm>
    </dsp:sp>
    <dsp:sp modelId="{33206C99-4BAD-4D92-8879-46AC22A7EE65}">
      <dsp:nvSpPr>
        <dsp:cNvPr id="0" name=""/>
        <dsp:cNvSpPr/>
      </dsp:nvSpPr>
      <dsp:spPr>
        <a:xfrm>
          <a:off x="0" y="1852179"/>
          <a:ext cx="8686800" cy="9827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333248"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Ensure all CARS transactions are reported and classified correctly in the CSC (SOY, MOY, EOY)</a:t>
          </a:r>
        </a:p>
      </dsp:txBody>
      <dsp:txXfrm>
        <a:off x="0" y="1852179"/>
        <a:ext cx="8686800" cy="982799"/>
      </dsp:txXfrm>
    </dsp:sp>
    <dsp:sp modelId="{64845DF2-D8AA-4A93-A4E2-9BCF1E55FDC1}">
      <dsp:nvSpPr>
        <dsp:cNvPr id="0" name=""/>
        <dsp:cNvSpPr/>
      </dsp:nvSpPr>
      <dsp:spPr>
        <a:xfrm>
          <a:off x="434340" y="1616019"/>
          <a:ext cx="608076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kern="1200" dirty="0"/>
            <a:t>Proper Classifications</a:t>
          </a:r>
        </a:p>
      </dsp:txBody>
      <dsp:txXfrm>
        <a:off x="457397" y="1639076"/>
        <a:ext cx="6034646" cy="426206"/>
      </dsp:txXfrm>
    </dsp:sp>
    <dsp:sp modelId="{B75C6FC0-737E-44F0-9F47-F2A5D75B9186}">
      <dsp:nvSpPr>
        <dsp:cNvPr id="0" name=""/>
        <dsp:cNvSpPr/>
      </dsp:nvSpPr>
      <dsp:spPr>
        <a:xfrm>
          <a:off x="0" y="3157540"/>
          <a:ext cx="8686800" cy="201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333248" rIns="67419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Submit final CSC output as soon as possible</a:t>
          </a:r>
        </a:p>
        <a:p>
          <a:pPr marL="228600" lvl="1" indent="-228600" algn="l" defTabSz="889000">
            <a:lnSpc>
              <a:spcPct val="90000"/>
            </a:lnSpc>
            <a:spcBef>
              <a:spcPct val="0"/>
            </a:spcBef>
            <a:spcAft>
              <a:spcPct val="15000"/>
            </a:spcAft>
            <a:buChar char="•"/>
          </a:pPr>
          <a:r>
            <a:rPr lang="en-US" sz="2000" kern="1200" dirty="0"/>
            <a:t>Only one CSC should be submitted for each sub-cohort</a:t>
          </a:r>
        </a:p>
        <a:p>
          <a:pPr marL="228600" lvl="1" indent="-228600" algn="l" defTabSz="889000">
            <a:lnSpc>
              <a:spcPct val="90000"/>
            </a:lnSpc>
            <a:spcBef>
              <a:spcPct val="0"/>
            </a:spcBef>
            <a:spcAft>
              <a:spcPct val="15000"/>
            </a:spcAft>
            <a:buChar char="•"/>
          </a:pPr>
          <a:r>
            <a:rPr lang="en-US" sz="2000" kern="1200" dirty="0"/>
            <a:t>All cohorts should be included in one CSC</a:t>
          </a:r>
        </a:p>
        <a:p>
          <a:pPr marL="228600" lvl="1" indent="-228600" algn="l" defTabSz="889000">
            <a:lnSpc>
              <a:spcPct val="90000"/>
            </a:lnSpc>
            <a:spcBef>
              <a:spcPct val="0"/>
            </a:spcBef>
            <a:spcAft>
              <a:spcPct val="15000"/>
            </a:spcAft>
            <a:buChar char="•"/>
          </a:pPr>
          <a:r>
            <a:rPr lang="en-US" sz="2000" kern="1200" dirty="0"/>
            <a:t>To ensure prompt zipped file receipt, change .zip file name extensions (i.e. .zzp</a:t>
          </a:r>
          <a:r>
            <a:rPr lang="en-US" sz="1800" kern="1200" dirty="0"/>
            <a:t>)</a:t>
          </a:r>
        </a:p>
      </dsp:txBody>
      <dsp:txXfrm>
        <a:off x="0" y="3157540"/>
        <a:ext cx="8686800" cy="2016000"/>
      </dsp:txXfrm>
    </dsp:sp>
    <dsp:sp modelId="{04B3B0A9-C009-4D86-B3DB-3A0509A4BB74}">
      <dsp:nvSpPr>
        <dsp:cNvPr id="0" name=""/>
        <dsp:cNvSpPr/>
      </dsp:nvSpPr>
      <dsp:spPr>
        <a:xfrm>
          <a:off x="434340" y="2921380"/>
          <a:ext cx="608076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kern="1200" dirty="0"/>
            <a:t>CSC Submission</a:t>
          </a:r>
        </a:p>
      </dsp:txBody>
      <dsp:txXfrm>
        <a:off x="457397" y="2944437"/>
        <a:ext cx="6034646"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8FA1C-B16C-47C1-8515-96D6D6C31F12}">
      <dsp:nvSpPr>
        <dsp:cNvPr id="0" name=""/>
        <dsp:cNvSpPr/>
      </dsp:nvSpPr>
      <dsp:spPr>
        <a:xfrm>
          <a:off x="0" y="254499"/>
          <a:ext cx="86868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333248" rIns="67419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Please include Treasury Account Symbol and Sub-Cohort (if applicable)</a:t>
          </a:r>
        </a:p>
        <a:p>
          <a:pPr marL="228600" lvl="1" indent="-228600" algn="l" defTabSz="1066800">
            <a:lnSpc>
              <a:spcPct val="90000"/>
            </a:lnSpc>
            <a:spcBef>
              <a:spcPct val="0"/>
            </a:spcBef>
            <a:spcAft>
              <a:spcPct val="15000"/>
            </a:spcAft>
            <a:buChar char="•"/>
          </a:pPr>
          <a:r>
            <a:rPr lang="en-US" sz="2400" i="1" kern="1200" dirty="0"/>
            <a:t>Example: 69X4123 635 Subcohort CSC.xlsx</a:t>
          </a:r>
        </a:p>
      </dsp:txBody>
      <dsp:txXfrm>
        <a:off x="0" y="254499"/>
        <a:ext cx="8686800" cy="1587600"/>
      </dsp:txXfrm>
    </dsp:sp>
    <dsp:sp modelId="{798BE2EA-6FE4-4607-BA3C-2E01CA4AEFDA}">
      <dsp:nvSpPr>
        <dsp:cNvPr id="0" name=""/>
        <dsp:cNvSpPr/>
      </dsp:nvSpPr>
      <dsp:spPr>
        <a:xfrm>
          <a:off x="434340" y="18339"/>
          <a:ext cx="608076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kern="1200" dirty="0"/>
            <a:t>CSC Output File Name</a:t>
          </a:r>
        </a:p>
      </dsp:txBody>
      <dsp:txXfrm>
        <a:off x="457397" y="41396"/>
        <a:ext cx="6034646" cy="426206"/>
      </dsp:txXfrm>
    </dsp:sp>
    <dsp:sp modelId="{8D3B8158-9F1B-47C4-B251-043EB0BD1191}">
      <dsp:nvSpPr>
        <dsp:cNvPr id="0" name=""/>
        <dsp:cNvSpPr/>
      </dsp:nvSpPr>
      <dsp:spPr>
        <a:xfrm>
          <a:off x="0" y="2164660"/>
          <a:ext cx="8686800" cy="302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333248" rIns="67419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Subject line = CSC, the Treasury Account Symbol, and Revision # (if applicable)</a:t>
          </a:r>
        </a:p>
        <a:p>
          <a:pPr marL="228600" lvl="1" indent="-228600" algn="l" defTabSz="1066800">
            <a:lnSpc>
              <a:spcPct val="90000"/>
            </a:lnSpc>
            <a:spcBef>
              <a:spcPct val="0"/>
            </a:spcBef>
            <a:spcAft>
              <a:spcPct val="15000"/>
            </a:spcAft>
            <a:buChar char="•"/>
          </a:pPr>
          <a:r>
            <a:rPr lang="en-US" sz="2400" i="1" kern="1200" dirty="0"/>
            <a:t>Example: CSC – 69X4123 (Version 2)</a:t>
          </a:r>
        </a:p>
        <a:p>
          <a:pPr marL="228600" lvl="1" indent="-228600" algn="l" defTabSz="1066800">
            <a:lnSpc>
              <a:spcPct val="90000"/>
            </a:lnSpc>
            <a:spcBef>
              <a:spcPct val="0"/>
            </a:spcBef>
            <a:spcAft>
              <a:spcPct val="15000"/>
            </a:spcAft>
            <a:buChar char="•"/>
          </a:pPr>
          <a:r>
            <a:rPr lang="en-US" sz="2400" i="0" kern="1200" dirty="0"/>
            <a:t>Email all CSCs and related year-end correspondence to </a:t>
          </a:r>
          <a:r>
            <a:rPr lang="en-US" sz="2400" i="1" u="sng" kern="1200" dirty="0">
              <a:solidFill>
                <a:schemeClr val="accent1">
                  <a:lumMod val="75000"/>
                </a:schemeClr>
              </a:solidFill>
              <a:hlinkClick xmlns:r="http://schemas.openxmlformats.org/officeDocument/2006/relationships" r:id="rId1">
                <a:extLst>
                  <a:ext uri="{A12FA001-AC4F-418D-AE19-62706E023703}">
                    <ahyp:hlinkClr xmlns:ahyp="http://schemas.microsoft.com/office/drawing/2018/hyperlinkcolor" val="tx"/>
                  </a:ext>
                </a:extLst>
              </a:hlinkClick>
            </a:rPr>
            <a:t>Borrowings@fiscal.treasury.gov</a:t>
          </a:r>
          <a:endParaRPr lang="en-US" sz="2400" i="1" kern="1200" dirty="0">
            <a:solidFill>
              <a:schemeClr val="accent1">
                <a:lumMod val="75000"/>
              </a:schemeClr>
            </a:solidFill>
          </a:endParaRPr>
        </a:p>
        <a:p>
          <a:pPr marL="228600" lvl="1" indent="-228600" algn="l" defTabSz="1066800">
            <a:lnSpc>
              <a:spcPct val="90000"/>
            </a:lnSpc>
            <a:spcBef>
              <a:spcPct val="0"/>
            </a:spcBef>
            <a:spcAft>
              <a:spcPct val="15000"/>
            </a:spcAft>
            <a:buChar char="•"/>
          </a:pPr>
          <a:r>
            <a:rPr lang="en-US" sz="2400" i="0" kern="1200" dirty="0"/>
            <a:t>Submit all CSCs no later than </a:t>
          </a:r>
          <a:r>
            <a:rPr lang="en-US" sz="2400" i="0" u="sng" kern="1200" dirty="0"/>
            <a:t>3:00pm ET on Tuesday, September 30</a:t>
          </a:r>
          <a:r>
            <a:rPr lang="en-US" sz="2400" i="0" u="sng" kern="1200" baseline="30000" dirty="0"/>
            <a:t>th</a:t>
          </a:r>
          <a:endParaRPr lang="en-US" sz="2400" i="0" kern="1200" dirty="0"/>
        </a:p>
      </dsp:txBody>
      <dsp:txXfrm>
        <a:off x="0" y="2164660"/>
        <a:ext cx="8686800" cy="3024000"/>
      </dsp:txXfrm>
    </dsp:sp>
    <dsp:sp modelId="{ACC6302E-7ED0-45E0-A8C3-2E4E25313C29}">
      <dsp:nvSpPr>
        <dsp:cNvPr id="0" name=""/>
        <dsp:cNvSpPr/>
      </dsp:nvSpPr>
      <dsp:spPr>
        <a:xfrm>
          <a:off x="434340" y="1928500"/>
          <a:ext cx="608076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kern="1200" dirty="0"/>
            <a:t>Email CSC to Treasury</a:t>
          </a:r>
        </a:p>
      </dsp:txBody>
      <dsp:txXfrm>
        <a:off x="457397" y="1951557"/>
        <a:ext cx="6034646"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1CDB3-B7B3-4DA7-A524-CF2113F15633}">
      <dsp:nvSpPr>
        <dsp:cNvPr id="0" name=""/>
        <dsp:cNvSpPr/>
      </dsp:nvSpPr>
      <dsp:spPr>
        <a:xfrm>
          <a:off x="0" y="444849"/>
          <a:ext cx="8686800" cy="2702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541528" rIns="67419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Include all EOY Borrowings on the CSC</a:t>
          </a:r>
        </a:p>
        <a:p>
          <a:pPr marL="228600" lvl="1" indent="-228600" algn="l" defTabSz="1155700">
            <a:lnSpc>
              <a:spcPct val="90000"/>
            </a:lnSpc>
            <a:spcBef>
              <a:spcPct val="0"/>
            </a:spcBef>
            <a:spcAft>
              <a:spcPct val="15000"/>
            </a:spcAft>
            <a:buChar char="•"/>
          </a:pPr>
          <a:r>
            <a:rPr lang="en-US" sz="2600" kern="1200" dirty="0"/>
            <a:t>Supplemental spreadsheets for EOY Borrowings will not be accepted</a:t>
          </a:r>
        </a:p>
        <a:p>
          <a:pPr marL="228600" lvl="1" indent="-228600" algn="l" defTabSz="1155700">
            <a:lnSpc>
              <a:spcPct val="90000"/>
            </a:lnSpc>
            <a:spcBef>
              <a:spcPct val="0"/>
            </a:spcBef>
            <a:spcAft>
              <a:spcPct val="15000"/>
            </a:spcAft>
            <a:buChar char="•"/>
          </a:pPr>
          <a:r>
            <a:rPr lang="en-US" sz="2600" kern="1200" dirty="0"/>
            <a:t>EOY Borrowings do not affect the interest due for the current fiscal year</a:t>
          </a:r>
        </a:p>
      </dsp:txBody>
      <dsp:txXfrm>
        <a:off x="0" y="444849"/>
        <a:ext cx="8686800" cy="2702700"/>
      </dsp:txXfrm>
    </dsp:sp>
    <dsp:sp modelId="{F0F5F23D-F69C-4217-99D8-1602695F4849}">
      <dsp:nvSpPr>
        <dsp:cNvPr id="0" name=""/>
        <dsp:cNvSpPr/>
      </dsp:nvSpPr>
      <dsp:spPr>
        <a:xfrm>
          <a:off x="434340" y="61089"/>
          <a:ext cx="608076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155700">
            <a:lnSpc>
              <a:spcPct val="90000"/>
            </a:lnSpc>
            <a:spcBef>
              <a:spcPct val="0"/>
            </a:spcBef>
            <a:spcAft>
              <a:spcPct val="35000"/>
            </a:spcAft>
            <a:buNone/>
          </a:pPr>
          <a:r>
            <a:rPr lang="en-US" sz="2600" kern="1200" dirty="0"/>
            <a:t>EOY Borrowings</a:t>
          </a:r>
        </a:p>
      </dsp:txBody>
      <dsp:txXfrm>
        <a:off x="471807" y="98556"/>
        <a:ext cx="6005826" cy="692586"/>
      </dsp:txXfrm>
    </dsp:sp>
    <dsp:sp modelId="{B9A5CED4-C853-437E-B31B-DD878777F650}">
      <dsp:nvSpPr>
        <dsp:cNvPr id="0" name=""/>
        <dsp:cNvSpPr/>
      </dsp:nvSpPr>
      <dsp:spPr>
        <a:xfrm>
          <a:off x="0" y="3671710"/>
          <a:ext cx="8686800" cy="1474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541528" rIns="67419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Treasury Financial </a:t>
          </a:r>
          <a:r>
            <a:rPr lang="en-US" sz="2600" kern="1200"/>
            <a:t>Manual (TFM</a:t>
          </a:r>
          <a:r>
            <a:rPr lang="en-US" sz="2600" kern="1200" dirty="0"/>
            <a:t>) Part 2 Chapter 4600 provides Credit Reform reporting instructions</a:t>
          </a:r>
        </a:p>
      </dsp:txBody>
      <dsp:txXfrm>
        <a:off x="0" y="3671710"/>
        <a:ext cx="8686800" cy="1474200"/>
      </dsp:txXfrm>
    </dsp:sp>
    <dsp:sp modelId="{9EA4427A-2304-4390-9B67-2F9AC4774057}">
      <dsp:nvSpPr>
        <dsp:cNvPr id="0" name=""/>
        <dsp:cNvSpPr/>
      </dsp:nvSpPr>
      <dsp:spPr>
        <a:xfrm>
          <a:off x="434340" y="3287950"/>
          <a:ext cx="608076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155700">
            <a:lnSpc>
              <a:spcPct val="90000"/>
            </a:lnSpc>
            <a:spcBef>
              <a:spcPct val="0"/>
            </a:spcBef>
            <a:spcAft>
              <a:spcPct val="35000"/>
            </a:spcAft>
            <a:buNone/>
          </a:pPr>
          <a:r>
            <a:rPr lang="en-US" sz="2600" kern="1200" dirty="0"/>
            <a:t>Additional Guidance</a:t>
          </a:r>
        </a:p>
      </dsp:txBody>
      <dsp:txXfrm>
        <a:off x="471807" y="3325417"/>
        <a:ext cx="6005826" cy="6925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9DA86-A11A-4C98-90D5-51B499D3974C}">
      <dsp:nvSpPr>
        <dsp:cNvPr id="0" name=""/>
        <dsp:cNvSpPr/>
      </dsp:nvSpPr>
      <dsp:spPr>
        <a:xfrm>
          <a:off x="0" y="233377"/>
          <a:ext cx="8686800" cy="2028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958088" rIns="674192" bIns="199136" numCol="1" spcCol="1270" anchor="t" anchorCtr="0">
          <a:noAutofit/>
        </a:bodyPr>
        <a:lstStyle/>
        <a:p>
          <a:pPr marL="285750" lvl="1" indent="-285750" algn="l" defTabSz="1244600">
            <a:lnSpc>
              <a:spcPct val="90000"/>
            </a:lnSpc>
            <a:spcBef>
              <a:spcPct val="0"/>
            </a:spcBef>
            <a:spcAft>
              <a:spcPct val="15000"/>
            </a:spcAft>
            <a:buChar char="•"/>
          </a:pPr>
          <a:r>
            <a:rPr lang="en-US" sz="2800" u="sng" kern="1200" dirty="0"/>
            <a:t>After</a:t>
          </a:r>
          <a:r>
            <a:rPr lang="en-US" sz="2800" kern="1200" dirty="0"/>
            <a:t> CSC has been verified</a:t>
          </a:r>
        </a:p>
        <a:p>
          <a:pPr marL="285750" lvl="1" indent="-285750" algn="l" defTabSz="1244600">
            <a:lnSpc>
              <a:spcPct val="90000"/>
            </a:lnSpc>
            <a:spcBef>
              <a:spcPct val="0"/>
            </a:spcBef>
            <a:spcAft>
              <a:spcPct val="15000"/>
            </a:spcAft>
            <a:buChar char="•"/>
          </a:pPr>
          <a:r>
            <a:rPr lang="en-US" sz="2800" u="sng" kern="1200" dirty="0"/>
            <a:t>Before</a:t>
          </a:r>
          <a:r>
            <a:rPr lang="en-US" sz="2800" kern="1200" dirty="0"/>
            <a:t> agency enters any IPAC(s)</a:t>
          </a:r>
        </a:p>
      </dsp:txBody>
      <dsp:txXfrm>
        <a:off x="0" y="233377"/>
        <a:ext cx="8686800" cy="2028600"/>
      </dsp:txXfrm>
    </dsp:sp>
    <dsp:sp modelId="{022133A9-229C-44F3-8FDC-74835EC8D9D8}">
      <dsp:nvSpPr>
        <dsp:cNvPr id="0" name=""/>
        <dsp:cNvSpPr/>
      </dsp:nvSpPr>
      <dsp:spPr>
        <a:xfrm>
          <a:off x="434340" y="30829"/>
          <a:ext cx="6080760" cy="8815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244600">
            <a:lnSpc>
              <a:spcPct val="90000"/>
            </a:lnSpc>
            <a:spcBef>
              <a:spcPct val="0"/>
            </a:spcBef>
            <a:spcAft>
              <a:spcPct val="35000"/>
            </a:spcAft>
            <a:buNone/>
          </a:pPr>
          <a:r>
            <a:rPr lang="en-US" sz="2800" kern="1200" dirty="0"/>
            <a:t>Notification sent from Borrowings</a:t>
          </a:r>
        </a:p>
      </dsp:txBody>
      <dsp:txXfrm>
        <a:off x="477372" y="73861"/>
        <a:ext cx="5994696" cy="795443"/>
      </dsp:txXfrm>
    </dsp:sp>
    <dsp:sp modelId="{8ADCE0B2-4112-49A7-90EB-EAAEF96A8ED5}">
      <dsp:nvSpPr>
        <dsp:cNvPr id="0" name=""/>
        <dsp:cNvSpPr/>
      </dsp:nvSpPr>
      <dsp:spPr>
        <a:xfrm>
          <a:off x="0" y="2616199"/>
          <a:ext cx="8686800" cy="2463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958088" rIns="674192"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Amount – Interest Cost and Interest Earned</a:t>
          </a:r>
        </a:p>
        <a:p>
          <a:pPr marL="285750" lvl="1" indent="-285750" algn="l" defTabSz="1244600">
            <a:lnSpc>
              <a:spcPct val="90000"/>
            </a:lnSpc>
            <a:spcBef>
              <a:spcPct val="0"/>
            </a:spcBef>
            <a:spcAft>
              <a:spcPct val="15000"/>
            </a:spcAft>
            <a:buChar char="•"/>
          </a:pPr>
          <a:r>
            <a:rPr lang="en-US" sz="2800" kern="1200" dirty="0"/>
            <a:t>ALC – Interest Cost and Interest Earned</a:t>
          </a:r>
        </a:p>
        <a:p>
          <a:pPr marL="285750" lvl="1" indent="-285750" algn="l" defTabSz="1244600">
            <a:lnSpc>
              <a:spcPct val="90000"/>
            </a:lnSpc>
            <a:spcBef>
              <a:spcPct val="0"/>
            </a:spcBef>
            <a:spcAft>
              <a:spcPct val="15000"/>
            </a:spcAft>
            <a:buChar char="•"/>
          </a:pPr>
          <a:r>
            <a:rPr lang="en-US" sz="2800" kern="1200" dirty="0"/>
            <a:t>BETC – Interest Cost vs Interest Earned</a:t>
          </a:r>
        </a:p>
      </dsp:txBody>
      <dsp:txXfrm>
        <a:off x="0" y="2616199"/>
        <a:ext cx="8686800" cy="2463300"/>
      </dsp:txXfrm>
    </dsp:sp>
    <dsp:sp modelId="{0F1B857D-5319-49E1-8BED-9C3557FB3481}">
      <dsp:nvSpPr>
        <dsp:cNvPr id="0" name=""/>
        <dsp:cNvSpPr/>
      </dsp:nvSpPr>
      <dsp:spPr>
        <a:xfrm>
          <a:off x="380998" y="2311401"/>
          <a:ext cx="6080760" cy="881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244600">
            <a:lnSpc>
              <a:spcPct val="90000"/>
            </a:lnSpc>
            <a:spcBef>
              <a:spcPct val="0"/>
            </a:spcBef>
            <a:spcAft>
              <a:spcPct val="35000"/>
            </a:spcAft>
            <a:buNone/>
          </a:pPr>
          <a:r>
            <a:rPr lang="en-US" sz="2800" kern="1200" dirty="0"/>
            <a:t>Specific Instructions Include:</a:t>
          </a:r>
        </a:p>
      </dsp:txBody>
      <dsp:txXfrm>
        <a:off x="424027" y="2354430"/>
        <a:ext cx="5994702" cy="7953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88B72C4B-9D2E-48EF-B63D-9EC6DE19A3C8}" type="datetimeFigureOut">
              <a:rPr lang="en-US" smtClean="0"/>
              <a:t>7/8/2025</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6948DC64-BE8D-464E-916C-2D0985625559}" type="slidenum">
              <a:rPr lang="en-US" smtClean="0"/>
              <a:t>‹#›</a:t>
            </a:fld>
            <a:endParaRPr lang="en-US" dirty="0"/>
          </a:p>
        </p:txBody>
      </p:sp>
    </p:spTree>
    <p:extLst>
      <p:ext uri="{BB962C8B-B14F-4D97-AF65-F5344CB8AC3E}">
        <p14:creationId xmlns:p14="http://schemas.microsoft.com/office/powerpoint/2010/main" val="1019104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59E45C4A-76D3-4E86-ADC8-C599867EC4DB}" type="datetimeFigureOut">
              <a:rPr lang="en-US" smtClean="0"/>
              <a:t>7/8/2025</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F84A17C7-C699-4286-8B95-0D2EA1AEB026}" type="slidenum">
              <a:rPr lang="en-US" smtClean="0"/>
              <a:t>‹#›</a:t>
            </a:fld>
            <a:endParaRPr lang="en-US" dirty="0"/>
          </a:p>
        </p:txBody>
      </p:sp>
    </p:spTree>
    <p:extLst>
      <p:ext uri="{BB962C8B-B14F-4D97-AF65-F5344CB8AC3E}">
        <p14:creationId xmlns:p14="http://schemas.microsoft.com/office/powerpoint/2010/main" val="208134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1</a:t>
            </a:fld>
            <a:endParaRPr lang="en-US" dirty="0"/>
          </a:p>
        </p:txBody>
      </p:sp>
    </p:spTree>
    <p:extLst>
      <p:ext uri="{BB962C8B-B14F-4D97-AF65-F5344CB8AC3E}">
        <p14:creationId xmlns:p14="http://schemas.microsoft.com/office/powerpoint/2010/main" val="1069671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733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16</a:t>
            </a:fld>
            <a:endParaRPr lang="en-US" dirty="0"/>
          </a:p>
        </p:txBody>
      </p:sp>
    </p:spTree>
    <p:extLst>
      <p:ext uri="{BB962C8B-B14F-4D97-AF65-F5344CB8AC3E}">
        <p14:creationId xmlns:p14="http://schemas.microsoft.com/office/powerpoint/2010/main" val="2409461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17</a:t>
            </a:fld>
            <a:endParaRPr lang="en-US" dirty="0"/>
          </a:p>
        </p:txBody>
      </p:sp>
    </p:spTree>
    <p:extLst>
      <p:ext uri="{BB962C8B-B14F-4D97-AF65-F5344CB8AC3E}">
        <p14:creationId xmlns:p14="http://schemas.microsoft.com/office/powerpoint/2010/main" val="3078988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18</a:t>
            </a:fld>
            <a:endParaRPr lang="en-US" dirty="0"/>
          </a:p>
        </p:txBody>
      </p:sp>
    </p:spTree>
    <p:extLst>
      <p:ext uri="{BB962C8B-B14F-4D97-AF65-F5344CB8AC3E}">
        <p14:creationId xmlns:p14="http://schemas.microsoft.com/office/powerpoint/2010/main" val="4024470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19</a:t>
            </a:fld>
            <a:endParaRPr lang="en-US" dirty="0"/>
          </a:p>
        </p:txBody>
      </p:sp>
    </p:spTree>
    <p:extLst>
      <p:ext uri="{BB962C8B-B14F-4D97-AF65-F5344CB8AC3E}">
        <p14:creationId xmlns:p14="http://schemas.microsoft.com/office/powerpoint/2010/main" val="1466619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20</a:t>
            </a:fld>
            <a:endParaRPr lang="en-US" dirty="0"/>
          </a:p>
        </p:txBody>
      </p:sp>
    </p:spTree>
    <p:extLst>
      <p:ext uri="{BB962C8B-B14F-4D97-AF65-F5344CB8AC3E}">
        <p14:creationId xmlns:p14="http://schemas.microsoft.com/office/powerpoint/2010/main" val="2591137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24</a:t>
            </a:fld>
            <a:endParaRPr lang="en-US" dirty="0"/>
          </a:p>
        </p:txBody>
      </p:sp>
    </p:spTree>
    <p:extLst>
      <p:ext uri="{BB962C8B-B14F-4D97-AF65-F5344CB8AC3E}">
        <p14:creationId xmlns:p14="http://schemas.microsoft.com/office/powerpoint/2010/main" val="2731961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26</a:t>
            </a:fld>
            <a:endParaRPr lang="en-US" dirty="0"/>
          </a:p>
        </p:txBody>
      </p:sp>
    </p:spTree>
    <p:extLst>
      <p:ext uri="{BB962C8B-B14F-4D97-AF65-F5344CB8AC3E}">
        <p14:creationId xmlns:p14="http://schemas.microsoft.com/office/powerpoint/2010/main" val="322024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908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agencies place this statement within the ‘Transaction Description’ section of the IPAC document</a:t>
            </a:r>
          </a:p>
        </p:txBody>
      </p:sp>
      <p:sp>
        <p:nvSpPr>
          <p:cNvPr id="4" name="Slide Number Placeholder 3"/>
          <p:cNvSpPr>
            <a:spLocks noGrp="1"/>
          </p:cNvSpPr>
          <p:nvPr>
            <p:ph type="sldNum" sz="quarter" idx="5"/>
          </p:nvPr>
        </p:nvSpPr>
        <p:spPr/>
        <p:txBody>
          <a:bodyPr/>
          <a:lstStyle/>
          <a:p>
            <a:fld id="{F84A17C7-C699-4286-8B95-0D2EA1AEB026}" type="slidenum">
              <a:rPr lang="en-US" smtClean="0"/>
              <a:t>28</a:t>
            </a:fld>
            <a:endParaRPr lang="en-US" dirty="0"/>
          </a:p>
        </p:txBody>
      </p:sp>
    </p:spTree>
    <p:extLst>
      <p:ext uri="{BB962C8B-B14F-4D97-AF65-F5344CB8AC3E}">
        <p14:creationId xmlns:p14="http://schemas.microsoft.com/office/powerpoint/2010/main" val="250095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2</a:t>
            </a:fld>
            <a:endParaRPr lang="en-US" dirty="0"/>
          </a:p>
        </p:txBody>
      </p:sp>
    </p:spTree>
    <p:extLst>
      <p:ext uri="{BB962C8B-B14F-4D97-AF65-F5344CB8AC3E}">
        <p14:creationId xmlns:p14="http://schemas.microsoft.com/office/powerpoint/2010/main" val="3528415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29</a:t>
            </a:fld>
            <a:endParaRPr lang="en-US" dirty="0"/>
          </a:p>
        </p:txBody>
      </p:sp>
    </p:spTree>
    <p:extLst>
      <p:ext uri="{BB962C8B-B14F-4D97-AF65-F5344CB8AC3E}">
        <p14:creationId xmlns:p14="http://schemas.microsoft.com/office/powerpoint/2010/main" val="2025010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30</a:t>
            </a:fld>
            <a:endParaRPr lang="en-US" dirty="0"/>
          </a:p>
        </p:txBody>
      </p:sp>
    </p:spTree>
    <p:extLst>
      <p:ext uri="{BB962C8B-B14F-4D97-AF65-F5344CB8AC3E}">
        <p14:creationId xmlns:p14="http://schemas.microsoft.com/office/powerpoint/2010/main" val="397593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4</a:t>
            </a:fld>
            <a:endParaRPr lang="en-US" dirty="0"/>
          </a:p>
        </p:txBody>
      </p:sp>
    </p:spTree>
    <p:extLst>
      <p:ext uri="{BB962C8B-B14F-4D97-AF65-F5344CB8AC3E}">
        <p14:creationId xmlns:p14="http://schemas.microsoft.com/office/powerpoint/2010/main" val="3240868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5</a:t>
            </a:fld>
            <a:endParaRPr lang="en-US" dirty="0"/>
          </a:p>
        </p:txBody>
      </p:sp>
    </p:spTree>
    <p:extLst>
      <p:ext uri="{BB962C8B-B14F-4D97-AF65-F5344CB8AC3E}">
        <p14:creationId xmlns:p14="http://schemas.microsoft.com/office/powerpoint/2010/main" val="9691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6</a:t>
            </a:fld>
            <a:endParaRPr lang="en-US" dirty="0"/>
          </a:p>
        </p:txBody>
      </p:sp>
    </p:spTree>
    <p:extLst>
      <p:ext uri="{BB962C8B-B14F-4D97-AF65-F5344CB8AC3E}">
        <p14:creationId xmlns:p14="http://schemas.microsoft.com/office/powerpoint/2010/main" val="332242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7</a:t>
            </a:fld>
            <a:endParaRPr lang="en-US" dirty="0"/>
          </a:p>
        </p:txBody>
      </p:sp>
    </p:spTree>
    <p:extLst>
      <p:ext uri="{BB962C8B-B14F-4D97-AF65-F5344CB8AC3E}">
        <p14:creationId xmlns:p14="http://schemas.microsoft.com/office/powerpoint/2010/main" val="32567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8</a:t>
            </a:fld>
            <a:endParaRPr lang="en-US" dirty="0"/>
          </a:p>
        </p:txBody>
      </p:sp>
    </p:spTree>
    <p:extLst>
      <p:ext uri="{BB962C8B-B14F-4D97-AF65-F5344CB8AC3E}">
        <p14:creationId xmlns:p14="http://schemas.microsoft.com/office/powerpoint/2010/main" val="818036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9</a:t>
            </a:fld>
            <a:endParaRPr lang="en-US" dirty="0"/>
          </a:p>
        </p:txBody>
      </p:sp>
    </p:spTree>
    <p:extLst>
      <p:ext uri="{BB962C8B-B14F-4D97-AF65-F5344CB8AC3E}">
        <p14:creationId xmlns:p14="http://schemas.microsoft.com/office/powerpoint/2010/main" val="259846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A17C7-C699-4286-8B95-0D2EA1AEB026}" type="slidenum">
              <a:rPr lang="en-US" smtClean="0"/>
              <a:t>10</a:t>
            </a:fld>
            <a:endParaRPr lang="en-US" dirty="0"/>
          </a:p>
        </p:txBody>
      </p:sp>
    </p:spTree>
    <p:extLst>
      <p:ext uri="{BB962C8B-B14F-4D97-AF65-F5344CB8AC3E}">
        <p14:creationId xmlns:p14="http://schemas.microsoft.com/office/powerpoint/2010/main" val="3509392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scal Service Title Slide">
    <p:spTree>
      <p:nvGrpSpPr>
        <p:cNvPr id="1" name=""/>
        <p:cNvGrpSpPr/>
        <p:nvPr/>
      </p:nvGrpSpPr>
      <p:grpSpPr>
        <a:xfrm>
          <a:off x="0" y="0"/>
          <a:ext cx="0" cy="0"/>
          <a:chOff x="0" y="0"/>
          <a:chExt cx="0" cy="0"/>
        </a:xfrm>
      </p:grpSpPr>
      <p:sp>
        <p:nvSpPr>
          <p:cNvPr id="5" name="Rectangle 4"/>
          <p:cNvSpPr/>
          <p:nvPr userDrawn="1"/>
        </p:nvSpPr>
        <p:spPr>
          <a:xfrm>
            <a:off x="0" y="6129250"/>
            <a:ext cx="9144000" cy="720703"/>
          </a:xfrm>
          <a:prstGeom prst="rect">
            <a:avLst/>
          </a:prstGeom>
          <a:solidFill>
            <a:srgbClr val="0128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12856"/>
              </a:solidFill>
            </a:endParaRPr>
          </a:p>
        </p:txBody>
      </p:sp>
      <p:pic>
        <p:nvPicPr>
          <p:cNvPr id="6" name="Picture 2" descr="http://fiscalservice.treasuryecm.gov/fs/support/GAC/StyleGuideLogos/Fiscal%20Service%20-%20Horizontal%20-%20Color%20-%20Treasur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345820"/>
            <a:ext cx="521207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2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 Logo Title Slide">
    <p:spTree>
      <p:nvGrpSpPr>
        <p:cNvPr id="1" name=""/>
        <p:cNvGrpSpPr/>
        <p:nvPr/>
      </p:nvGrpSpPr>
      <p:grpSpPr>
        <a:xfrm>
          <a:off x="0" y="0"/>
          <a:ext cx="0" cy="0"/>
          <a:chOff x="0" y="0"/>
          <a:chExt cx="0" cy="0"/>
        </a:xfrm>
      </p:grpSpPr>
      <p:sp>
        <p:nvSpPr>
          <p:cNvPr id="5" name="Rectangle 4"/>
          <p:cNvSpPr/>
          <p:nvPr userDrawn="1"/>
        </p:nvSpPr>
        <p:spPr>
          <a:xfrm>
            <a:off x="0" y="6129250"/>
            <a:ext cx="9144000" cy="720703"/>
          </a:xfrm>
          <a:prstGeom prst="rect">
            <a:avLst/>
          </a:prstGeom>
          <a:solidFill>
            <a:srgbClr val="0128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12856"/>
              </a:solidFill>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683"/>
          <a:stretch/>
        </p:blipFill>
        <p:spPr>
          <a:xfrm>
            <a:off x="7040492" y="6212133"/>
            <a:ext cx="1821992" cy="554935"/>
          </a:xfrm>
          <a:prstGeom prst="rect">
            <a:avLst/>
          </a:prstGeom>
        </p:spPr>
      </p:pic>
      <p:sp>
        <p:nvSpPr>
          <p:cNvPr id="4" name="Picture Placeholder 3"/>
          <p:cNvSpPr>
            <a:spLocks noGrp="1"/>
          </p:cNvSpPr>
          <p:nvPr>
            <p:ph type="pic" sz="quarter" idx="10" hasCustomPrompt="1"/>
          </p:nvPr>
        </p:nvSpPr>
        <p:spPr>
          <a:xfrm>
            <a:off x="228600" y="335280"/>
            <a:ext cx="5212080" cy="1645920"/>
          </a:xfrm>
          <a:prstGeom prst="rect">
            <a:avLst/>
          </a:prstGeom>
        </p:spPr>
        <p:txBody>
          <a:bodyPr/>
          <a:lstStyle>
            <a:lvl1pPr marL="0" indent="0" algn="ctr">
              <a:buNone/>
              <a:defRPr sz="2200" baseline="0">
                <a:latin typeface="Arial" panose="020B0604020202020204" pitchFamily="34" charset="0"/>
                <a:cs typeface="Arial" panose="020B0604020202020204" pitchFamily="34" charset="0"/>
              </a:defRPr>
            </a:lvl1pPr>
          </a:lstStyle>
          <a:p>
            <a:r>
              <a:rPr lang="en-US" dirty="0"/>
              <a:t>Click picture to add business line or product/ service sub logo</a:t>
            </a:r>
          </a:p>
        </p:txBody>
      </p:sp>
    </p:spTree>
    <p:extLst>
      <p:ext uri="{BB962C8B-B14F-4D97-AF65-F5344CB8AC3E}">
        <p14:creationId xmlns:p14="http://schemas.microsoft.com/office/powerpoint/2010/main" val="95628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15" name="Content Placeholder 2"/>
          <p:cNvSpPr txBox="1">
            <a:spLocks/>
          </p:cNvSpPr>
          <p:nvPr userDrawn="1"/>
        </p:nvSpPr>
        <p:spPr>
          <a:xfrm>
            <a:off x="228600" y="965676"/>
            <a:ext cx="86868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Arial" panose="020B0604020202020204" pitchFamily="34" charset="0"/>
              <a:cs typeface="Arial" panose="020B0604020202020204" pitchFamily="34" charset="0"/>
            </a:endParaRPr>
          </a:p>
        </p:txBody>
      </p:sp>
      <p:cxnSp>
        <p:nvCxnSpPr>
          <p:cNvPr id="16" name="Straight Connector 15"/>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7"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a:latin typeface="Arial" panose="020B0604020202020204" pitchFamily="34" charset="0"/>
                <a:cs typeface="Arial" panose="020B0604020202020204" pitchFamily="34" charset="0"/>
              </a:rPr>
              <a:t>L</a:t>
            </a:r>
            <a:r>
              <a:rPr lang="en-US" sz="1200" b="1" spc="300" dirty="0">
                <a:latin typeface="Arial" panose="020B0604020202020204" pitchFamily="34" charset="0"/>
                <a:cs typeface="Arial" panose="020B0604020202020204" pitchFamily="34" charset="0"/>
              </a:rPr>
              <a:t>EAD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T</a:t>
            </a:r>
            <a:r>
              <a:rPr lang="en-US" sz="1200" b="1" spc="300" dirty="0">
                <a:latin typeface="Arial" panose="020B0604020202020204" pitchFamily="34" charset="0"/>
                <a:cs typeface="Arial" panose="020B0604020202020204" pitchFamily="34" charset="0"/>
              </a:rPr>
              <a:t>RANSFORM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D</a:t>
            </a:r>
            <a:r>
              <a:rPr lang="en-US" sz="1200" b="1" spc="300" dirty="0">
                <a:latin typeface="Arial" panose="020B0604020202020204" pitchFamily="34" charset="0"/>
                <a:cs typeface="Arial" panose="020B0604020202020204" pitchFamily="34" charset="0"/>
              </a:rPr>
              <a:t>ELIVER</a:t>
            </a:r>
            <a:endParaRPr lang="en-US" b="1" spc="300" dirty="0">
              <a:latin typeface="Arial" panose="020B0604020202020204" pitchFamily="34" charset="0"/>
              <a:cs typeface="Arial" panose="020B0604020202020204" pitchFamily="34" charset="0"/>
            </a:endParaRPr>
          </a:p>
        </p:txBody>
      </p:sp>
      <p:cxnSp>
        <p:nvCxnSpPr>
          <p:cNvPr id="18" name="Straight Connector 17"/>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Page</a:t>
            </a:r>
            <a:r>
              <a:rPr lang="en-US" sz="1400" baseline="0" dirty="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pic>
        <p:nvPicPr>
          <p:cNvPr id="20" name="Picture 19"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sp>
        <p:nvSpPr>
          <p:cNvPr id="22" name="Content Placeholder 21"/>
          <p:cNvSpPr>
            <a:spLocks noGrp="1"/>
          </p:cNvSpPr>
          <p:nvPr>
            <p:ph sz="quarter" idx="10" hasCustomPrompt="1"/>
          </p:nvPr>
        </p:nvSpPr>
        <p:spPr>
          <a:xfrm>
            <a:off x="228600" y="965676"/>
            <a:ext cx="8686800" cy="520652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1"/>
          <p:cNvSpPr>
            <a:spLocks noGrp="1"/>
          </p:cNvSpPr>
          <p:nvPr>
            <p:ph sz="quarter" idx="11" hasCustomPrompt="1"/>
          </p:nvPr>
        </p:nvSpPr>
        <p:spPr>
          <a:xfrm>
            <a:off x="228600" y="152400"/>
            <a:ext cx="86868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a:t>
            </a:r>
          </a:p>
        </p:txBody>
      </p:sp>
    </p:spTree>
    <p:extLst>
      <p:ext uri="{BB962C8B-B14F-4D97-AF65-F5344CB8AC3E}">
        <p14:creationId xmlns:p14="http://schemas.microsoft.com/office/powerpoint/2010/main" val="358615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90600"/>
            <a:ext cx="42672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42672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a:latin typeface="Arial" panose="020B0604020202020204" pitchFamily="34" charset="0"/>
                <a:cs typeface="Arial" panose="020B0604020202020204" pitchFamily="34" charset="0"/>
              </a:rPr>
              <a:t>L</a:t>
            </a:r>
            <a:r>
              <a:rPr lang="en-US" sz="1200" b="1" spc="300" dirty="0">
                <a:latin typeface="Arial" panose="020B0604020202020204" pitchFamily="34" charset="0"/>
                <a:cs typeface="Arial" panose="020B0604020202020204" pitchFamily="34" charset="0"/>
              </a:rPr>
              <a:t>EAD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T</a:t>
            </a:r>
            <a:r>
              <a:rPr lang="en-US" sz="1200" b="1" spc="300" dirty="0">
                <a:latin typeface="Arial" panose="020B0604020202020204" pitchFamily="34" charset="0"/>
                <a:cs typeface="Arial" panose="020B0604020202020204" pitchFamily="34" charset="0"/>
              </a:rPr>
              <a:t>RANSFORM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D</a:t>
            </a:r>
            <a:r>
              <a:rPr lang="en-US" sz="1200" b="1" spc="300" dirty="0">
                <a:latin typeface="Arial" panose="020B0604020202020204" pitchFamily="34" charset="0"/>
                <a:cs typeface="Arial" panose="020B0604020202020204" pitchFamily="34" charset="0"/>
              </a:rPr>
              <a:t>ELIVER</a:t>
            </a:r>
            <a:endParaRPr lang="en-US" b="1" spc="300" dirty="0">
              <a:latin typeface="Arial" panose="020B0604020202020204" pitchFamily="34" charset="0"/>
              <a:cs typeface="Arial" panose="020B0604020202020204" pitchFamily="34" charset="0"/>
            </a:endParaRPr>
          </a:p>
        </p:txBody>
      </p:sp>
      <p:cxnSp>
        <p:nvCxnSpPr>
          <p:cNvPr id="12" name="Straight Connector 11"/>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pic>
        <p:nvPicPr>
          <p:cNvPr id="14" name="Picture 13"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sp>
        <p:nvSpPr>
          <p:cNvPr id="15" name="Content Placeholder 21"/>
          <p:cNvSpPr>
            <a:spLocks noGrp="1"/>
          </p:cNvSpPr>
          <p:nvPr>
            <p:ph sz="quarter" idx="11" hasCustomPrompt="1"/>
          </p:nvPr>
        </p:nvSpPr>
        <p:spPr>
          <a:xfrm>
            <a:off x="228600" y="152400"/>
            <a:ext cx="86868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a:t>
            </a:r>
          </a:p>
        </p:txBody>
      </p:sp>
      <p:sp>
        <p:nvSpPr>
          <p:cNvPr id="22"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Page</a:t>
            </a:r>
            <a:r>
              <a:rPr lang="en-US" sz="1400" baseline="0" dirty="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04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90600"/>
            <a:ext cx="4270811"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676400"/>
            <a:ext cx="4268788" cy="44497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048" y="990600"/>
            <a:ext cx="4238007"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4" y="1676400"/>
            <a:ext cx="4242816" cy="44497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9"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a:latin typeface="Arial" panose="020B0604020202020204" pitchFamily="34" charset="0"/>
                <a:cs typeface="Arial" panose="020B0604020202020204" pitchFamily="34" charset="0"/>
              </a:rPr>
              <a:t>L</a:t>
            </a:r>
            <a:r>
              <a:rPr lang="en-US" sz="1200" b="1" spc="300" dirty="0">
                <a:latin typeface="Arial" panose="020B0604020202020204" pitchFamily="34" charset="0"/>
                <a:cs typeface="Arial" panose="020B0604020202020204" pitchFamily="34" charset="0"/>
              </a:rPr>
              <a:t>EAD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T</a:t>
            </a:r>
            <a:r>
              <a:rPr lang="en-US" sz="1200" b="1" spc="300" dirty="0">
                <a:latin typeface="Arial" panose="020B0604020202020204" pitchFamily="34" charset="0"/>
                <a:cs typeface="Arial" panose="020B0604020202020204" pitchFamily="34" charset="0"/>
              </a:rPr>
              <a:t>RANSFORM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D</a:t>
            </a:r>
            <a:r>
              <a:rPr lang="en-US" sz="1200" b="1" spc="300" dirty="0">
                <a:latin typeface="Arial" panose="020B0604020202020204" pitchFamily="34" charset="0"/>
                <a:cs typeface="Arial" panose="020B0604020202020204" pitchFamily="34" charset="0"/>
              </a:rPr>
              <a:t>ELIVER</a:t>
            </a:r>
            <a:endParaRPr lang="en-US" b="1" spc="300" dirty="0">
              <a:latin typeface="Arial" panose="020B0604020202020204" pitchFamily="34" charset="0"/>
              <a:cs typeface="Arial" panose="020B0604020202020204" pitchFamily="34" charset="0"/>
            </a:endParaRPr>
          </a:p>
        </p:txBody>
      </p:sp>
      <p:cxnSp>
        <p:nvCxnSpPr>
          <p:cNvPr id="20" name="Straight Connector 19"/>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pic>
        <p:nvPicPr>
          <p:cNvPr id="22" name="Picture 21"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sp>
        <p:nvSpPr>
          <p:cNvPr id="23" name="Content Placeholder 21"/>
          <p:cNvSpPr>
            <a:spLocks noGrp="1"/>
          </p:cNvSpPr>
          <p:nvPr>
            <p:ph sz="quarter" idx="11" hasCustomPrompt="1"/>
          </p:nvPr>
        </p:nvSpPr>
        <p:spPr>
          <a:xfrm>
            <a:off x="228600" y="152400"/>
            <a:ext cx="86868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a:t>
            </a:r>
          </a:p>
        </p:txBody>
      </p:sp>
      <p:sp>
        <p:nvSpPr>
          <p:cNvPr id="24"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Page</a:t>
            </a:r>
            <a:r>
              <a:rPr lang="en-US" sz="1400" baseline="0" dirty="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43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8" name="Straight Connector 7"/>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a:latin typeface="Arial" panose="020B0604020202020204" pitchFamily="34" charset="0"/>
                <a:cs typeface="Arial" panose="020B0604020202020204" pitchFamily="34" charset="0"/>
              </a:rPr>
              <a:t>L</a:t>
            </a:r>
            <a:r>
              <a:rPr lang="en-US" sz="1200" b="1" spc="300" dirty="0">
                <a:latin typeface="Arial" panose="020B0604020202020204" pitchFamily="34" charset="0"/>
                <a:cs typeface="Arial" panose="020B0604020202020204" pitchFamily="34" charset="0"/>
              </a:rPr>
              <a:t>EAD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T</a:t>
            </a:r>
            <a:r>
              <a:rPr lang="en-US" sz="1200" b="1" spc="300" dirty="0">
                <a:latin typeface="Arial" panose="020B0604020202020204" pitchFamily="34" charset="0"/>
                <a:cs typeface="Arial" panose="020B0604020202020204" pitchFamily="34" charset="0"/>
              </a:rPr>
              <a:t>RANSFORM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D</a:t>
            </a:r>
            <a:r>
              <a:rPr lang="en-US" sz="1200" b="1" spc="300" dirty="0">
                <a:latin typeface="Arial" panose="020B0604020202020204" pitchFamily="34" charset="0"/>
                <a:cs typeface="Arial" panose="020B0604020202020204" pitchFamily="34" charset="0"/>
              </a:rPr>
              <a:t>ELIVER</a:t>
            </a:r>
            <a:endParaRPr lang="en-US" b="1" spc="300" dirty="0">
              <a:latin typeface="Arial" panose="020B0604020202020204" pitchFamily="34" charset="0"/>
              <a:cs typeface="Arial" panose="020B0604020202020204" pitchFamily="34" charset="0"/>
            </a:endParaRPr>
          </a:p>
        </p:txBody>
      </p:sp>
      <p:pic>
        <p:nvPicPr>
          <p:cNvPr id="13" name="Picture 12"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sp>
        <p:nvSpPr>
          <p:cNvPr id="14"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Page</a:t>
            </a:r>
            <a:r>
              <a:rPr lang="en-US" sz="1400" baseline="0" dirty="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08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cxnSp>
        <p:nvCxnSpPr>
          <p:cNvPr id="11" name="Straight Connector 10"/>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a:latin typeface="Arial" panose="020B0604020202020204" pitchFamily="34" charset="0"/>
                <a:cs typeface="Arial" panose="020B0604020202020204" pitchFamily="34" charset="0"/>
              </a:rPr>
              <a:t>L</a:t>
            </a:r>
            <a:r>
              <a:rPr lang="en-US" sz="1200" b="1" spc="300" dirty="0">
                <a:latin typeface="Arial" panose="020B0604020202020204" pitchFamily="34" charset="0"/>
                <a:cs typeface="Arial" panose="020B0604020202020204" pitchFamily="34" charset="0"/>
              </a:rPr>
              <a:t>EAD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T</a:t>
            </a:r>
            <a:r>
              <a:rPr lang="en-US" sz="1200" b="1" spc="300" dirty="0">
                <a:latin typeface="Arial" panose="020B0604020202020204" pitchFamily="34" charset="0"/>
                <a:cs typeface="Arial" panose="020B0604020202020204" pitchFamily="34" charset="0"/>
              </a:rPr>
              <a:t>RANSFORM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D</a:t>
            </a:r>
            <a:r>
              <a:rPr lang="en-US" sz="1200" b="1" spc="300" dirty="0">
                <a:latin typeface="Arial" panose="020B0604020202020204" pitchFamily="34" charset="0"/>
                <a:cs typeface="Arial" panose="020B0604020202020204" pitchFamily="34" charset="0"/>
              </a:rPr>
              <a:t>ELIVER</a:t>
            </a:r>
            <a:endParaRPr lang="en-US" b="1" spc="300" dirty="0">
              <a:latin typeface="Arial" panose="020B0604020202020204" pitchFamily="34" charset="0"/>
              <a:cs typeface="Arial" panose="020B0604020202020204" pitchFamily="34" charset="0"/>
            </a:endParaRPr>
          </a:p>
        </p:txBody>
      </p:sp>
      <p:pic>
        <p:nvPicPr>
          <p:cNvPr id="14" name="Picture 13"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cxnSp>
        <p:nvCxnSpPr>
          <p:cNvPr id="15" name="Straight Connector 14"/>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8" name="Title 2"/>
          <p:cNvSpPr txBox="1">
            <a:spLocks/>
          </p:cNvSpPr>
          <p:nvPr userDrawn="1"/>
        </p:nvSpPr>
        <p:spPr>
          <a:xfrm>
            <a:off x="228600" y="152400"/>
            <a:ext cx="86868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nSpc>
                <a:spcPct val="110000"/>
              </a:lnSpc>
            </a:pPr>
            <a:r>
              <a:rPr lang="en-US" sz="3600" dirty="0"/>
              <a:t>Contact Information</a:t>
            </a:r>
          </a:p>
        </p:txBody>
      </p:sp>
      <p:sp>
        <p:nvSpPr>
          <p:cNvPr id="19" name="Picture Placeholder 3"/>
          <p:cNvSpPr>
            <a:spLocks noGrp="1"/>
          </p:cNvSpPr>
          <p:nvPr>
            <p:ph type="pic" sz="quarter" idx="10" hasCustomPrompt="1"/>
          </p:nvPr>
        </p:nvSpPr>
        <p:spPr>
          <a:xfrm>
            <a:off x="484632" y="1243584"/>
            <a:ext cx="2944368" cy="1042416"/>
          </a:xfrm>
          <a:prstGeom prst="rect">
            <a:avLst/>
          </a:prstGeom>
        </p:spPr>
        <p:txBody>
          <a:bodyPr/>
          <a:lstStyle>
            <a:lvl1pPr marL="0" indent="0" algn="l">
              <a:buNone/>
              <a:defRPr sz="2200" baseline="0">
                <a:latin typeface="Arial" panose="020B0604020202020204" pitchFamily="34" charset="0"/>
                <a:cs typeface="Arial" panose="020B0604020202020204" pitchFamily="34" charset="0"/>
              </a:defRPr>
            </a:lvl1pPr>
          </a:lstStyle>
          <a:p>
            <a:r>
              <a:rPr lang="en-US" dirty="0"/>
              <a:t>Click picture to add sub logo</a:t>
            </a:r>
          </a:p>
        </p:txBody>
      </p:sp>
      <p:sp>
        <p:nvSpPr>
          <p:cNvPr id="21"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Page</a:t>
            </a:r>
            <a:r>
              <a:rPr lang="en-US" sz="1400" baseline="0" dirty="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81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sage Gu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711"/>
          <a:stretch/>
        </p:blipFill>
        <p:spPr bwMode="auto">
          <a:xfrm>
            <a:off x="1905000" y="3212538"/>
            <a:ext cx="5334000" cy="105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5009"/>
          <a:stretch/>
        </p:blipFill>
        <p:spPr bwMode="auto">
          <a:xfrm>
            <a:off x="1570788" y="2438400"/>
            <a:ext cx="6002424" cy="83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userDrawn="1"/>
        </p:nvCxnSpPr>
        <p:spPr>
          <a:xfrm>
            <a:off x="228600" y="4267200"/>
            <a:ext cx="8686800" cy="0"/>
          </a:xfrm>
          <a:prstGeom prst="line">
            <a:avLst/>
          </a:prstGeom>
          <a:ln w="28575">
            <a:solidFill>
              <a:srgbClr val="043253"/>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400" y="5827693"/>
            <a:ext cx="3733800" cy="1169551"/>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If you wish to use the</a:t>
            </a:r>
            <a:r>
              <a:rPr lang="en-US" sz="1400" baseline="0" dirty="0">
                <a:latin typeface="Arial" panose="020B0604020202020204" pitchFamily="34" charset="0"/>
                <a:cs typeface="Arial" panose="020B0604020202020204" pitchFamily="34" charset="0"/>
              </a:rPr>
              <a:t> Fiscal Service, business line or product/service sub logo title slide, please insert the appropriate sub logo by clicking the picture icon on the “Sub Logo”  title slide.</a:t>
            </a:r>
            <a:endParaRPr lang="en-US" sz="1400" dirty="0">
              <a:latin typeface="Arial" panose="020B0604020202020204" pitchFamily="34" charset="0"/>
              <a:cs typeface="Arial" panose="020B0604020202020204" pitchFamily="34" charset="0"/>
            </a:endParaRPr>
          </a:p>
        </p:txBody>
      </p:sp>
      <p:sp>
        <p:nvSpPr>
          <p:cNvPr id="6" name="Title 2"/>
          <p:cNvSpPr txBox="1">
            <a:spLocks/>
          </p:cNvSpPr>
          <p:nvPr userDrawn="1"/>
        </p:nvSpPr>
        <p:spPr>
          <a:xfrm>
            <a:off x="228600" y="838200"/>
            <a:ext cx="8686800" cy="173237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sz="2200" b="1" u="none" dirty="0"/>
              <a:t>General tips:</a:t>
            </a:r>
          </a:p>
          <a:p>
            <a:pPr marL="285750" indent="-285750">
              <a:buFont typeface="Arial" panose="020B0604020202020204" pitchFamily="34" charset="0"/>
              <a:buChar char="•"/>
            </a:pPr>
            <a:r>
              <a:rPr lang="en-US" sz="1600" dirty="0"/>
              <a:t>These templates</a:t>
            </a:r>
            <a:r>
              <a:rPr lang="en-US" sz="1600" baseline="0" dirty="0"/>
              <a:t> </a:t>
            </a:r>
            <a:r>
              <a:rPr lang="en-US" sz="1600" dirty="0"/>
              <a:t>can be used for all external and internal presentations</a:t>
            </a:r>
            <a:r>
              <a:rPr lang="en-US" sz="1600" baseline="0" dirty="0"/>
              <a:t> and handouts. </a:t>
            </a:r>
            <a:endParaRPr lang="en-US" sz="1600" dirty="0"/>
          </a:p>
          <a:p>
            <a:pPr marL="285750" indent="-285750">
              <a:buFont typeface="Arial" panose="020B0604020202020204" pitchFamily="34" charset="0"/>
              <a:buChar char="•"/>
            </a:pPr>
            <a:r>
              <a:rPr lang="en-US" sz="1600" dirty="0"/>
              <a:t>Insert</a:t>
            </a:r>
            <a:r>
              <a:rPr lang="en-US" sz="1600" baseline="0" dirty="0"/>
              <a:t> page numbers from the “Insert” tab. </a:t>
            </a:r>
            <a:endParaRPr lang="en-US" sz="1600" dirty="0"/>
          </a:p>
          <a:p>
            <a:pPr marL="285750" marR="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dirty="0"/>
              <a:t>Ensure all text is in “Arial” font.</a:t>
            </a:r>
          </a:p>
          <a:p>
            <a:pPr marL="285750" indent="-285750">
              <a:buFont typeface="Arial" panose="020B0604020202020204" pitchFamily="34" charset="0"/>
              <a:buChar char="•"/>
            </a:pPr>
            <a:r>
              <a:rPr lang="en-US" sz="1600" dirty="0"/>
              <a:t>If</a:t>
            </a:r>
            <a:r>
              <a:rPr lang="en-US" sz="1600" baseline="0" dirty="0"/>
              <a:t> color is used</a:t>
            </a:r>
            <a:r>
              <a:rPr lang="en-US" sz="1600" dirty="0"/>
              <a:t>, ensure color selection is consistent with the template.</a:t>
            </a:r>
            <a:r>
              <a:rPr lang="en-US" sz="1600" baseline="0" dirty="0"/>
              <a:t> </a:t>
            </a:r>
            <a:r>
              <a:rPr lang="en-US" sz="1600" dirty="0"/>
              <a:t>For your reference, a few of the Fiscal Service</a:t>
            </a:r>
            <a:r>
              <a:rPr lang="en-US" sz="1600" baseline="0" dirty="0"/>
              <a:t> </a:t>
            </a:r>
            <a:r>
              <a:rPr lang="en-US" sz="1600" dirty="0"/>
              <a:t>colors are provided below.</a:t>
            </a:r>
          </a:p>
        </p:txBody>
      </p:sp>
      <p:cxnSp>
        <p:nvCxnSpPr>
          <p:cNvPr id="12" name="Straight Connector 11"/>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userDrawn="1"/>
        </p:nvSpPr>
        <p:spPr>
          <a:xfrm>
            <a:off x="228600" y="152400"/>
            <a:ext cx="86868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nSpc>
                <a:spcPct val="110000"/>
              </a:lnSpc>
            </a:pPr>
            <a:r>
              <a:rPr lang="en-US" sz="3600" dirty="0"/>
              <a:t>PowerPoint Usage Guide</a:t>
            </a:r>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85900" y="4424304"/>
            <a:ext cx="1828800" cy="13668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718571" y="4424303"/>
            <a:ext cx="1821656"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TextBox 19"/>
          <p:cNvSpPr txBox="1"/>
          <p:nvPr userDrawn="1"/>
        </p:nvSpPr>
        <p:spPr>
          <a:xfrm>
            <a:off x="4800599" y="5827693"/>
            <a:ext cx="3657600" cy="95410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Please insert the appropriate Fiscal Service, business line or product/service sub logo by clicking the picture</a:t>
            </a:r>
            <a:r>
              <a:rPr lang="en-US" sz="1400" baseline="0" dirty="0">
                <a:latin typeface="Arial" panose="020B0604020202020204" pitchFamily="34" charset="0"/>
                <a:cs typeface="Arial" panose="020B0604020202020204" pitchFamily="34" charset="0"/>
              </a:rPr>
              <a:t> icon </a:t>
            </a:r>
            <a:r>
              <a:rPr lang="en-US" sz="1400" dirty="0">
                <a:latin typeface="Arial" panose="020B0604020202020204" pitchFamily="34" charset="0"/>
                <a:cs typeface="Arial" panose="020B0604020202020204" pitchFamily="34" charset="0"/>
              </a:rPr>
              <a:t>on the “Contact Information” slide.</a:t>
            </a:r>
          </a:p>
        </p:txBody>
      </p:sp>
    </p:spTree>
    <p:extLst>
      <p:ext uri="{BB962C8B-B14F-4D97-AF65-F5344CB8AC3E}">
        <p14:creationId xmlns:p14="http://schemas.microsoft.com/office/powerpoint/2010/main" val="414633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668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3" r:id="rId5"/>
    <p:sldLayoutId id="2147483655" r:id="rId6"/>
    <p:sldLayoutId id="2147483656" r:id="rId7"/>
    <p:sldLayoutId id="2147483657"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hyperlink" Target="mailto:Borrowings@fiscal.treasury.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19200" y="2667000"/>
            <a:ext cx="7772400" cy="1238250"/>
          </a:xfrm>
          <a:prstGeom prst="rect">
            <a:avLst/>
          </a:prstGeom>
        </p:spPr>
        <p:txBody>
          <a:bodyPr vert="horz" lIns="91440" tIns="45720" rIns="91440" bIns="45720" rtlCol="0" anchor="ctr">
            <a:normAutofit fontScale="47500" lnSpcReduction="20000"/>
          </a:bodyPr>
          <a:lstStyle>
            <a:lvl1pPr algn="r" defTabSz="914400" rtl="0" eaLnBrk="1" latinLnBrk="0" hangingPunct="1">
              <a:spcBef>
                <a:spcPct val="0"/>
              </a:spcBef>
              <a:buNone/>
              <a:defRPr sz="3200" kern="1200">
                <a:solidFill>
                  <a:srgbClr val="043253"/>
                </a:solidFill>
                <a:latin typeface="Arial" panose="020B0604020202020204" pitchFamily="34" charset="0"/>
                <a:ea typeface="+mj-ea"/>
                <a:cs typeface="Arial" panose="020B0604020202020204" pitchFamily="34" charset="0"/>
              </a:defRPr>
            </a:lvl1pPr>
          </a:lstStyle>
          <a:p>
            <a:pPr lvl="0">
              <a:lnSpc>
                <a:spcPct val="120000"/>
              </a:lnSpc>
              <a:defRPr/>
            </a:pPr>
            <a:r>
              <a:rPr lang="en-US" sz="9600" dirty="0"/>
              <a:t>Federal Borrowings Program</a:t>
            </a:r>
            <a:br>
              <a:rPr lang="en-US" sz="9600" dirty="0"/>
            </a:br>
            <a:r>
              <a:rPr lang="en-US" sz="4400" dirty="0"/>
              <a:t>Borrowing for Credit Programs and Financing Account Interest</a:t>
            </a:r>
          </a:p>
        </p:txBody>
      </p:sp>
      <p:sp>
        <p:nvSpPr>
          <p:cNvPr id="7" name="Subtitle 2"/>
          <p:cNvSpPr txBox="1">
            <a:spLocks/>
          </p:cNvSpPr>
          <p:nvPr/>
        </p:nvSpPr>
        <p:spPr>
          <a:xfrm>
            <a:off x="695221" y="4174787"/>
            <a:ext cx="8296379" cy="1295400"/>
          </a:xfrm>
          <a:prstGeom prst="rect">
            <a:avLst/>
          </a:prstGeom>
          <a:noFill/>
        </p:spPr>
        <p:txBody>
          <a:bodyPr vert="horz" lIns="91440" tIns="45720" rIns="91440" bIns="45720" rtlCol="0">
            <a:normAutofit/>
          </a:bodyPr>
          <a:lstStyle>
            <a:lvl1pPr marL="0" indent="0" algn="r" defTabSz="914400" rtl="0" eaLnBrk="1" latinLnBrk="0" hangingPunct="1">
              <a:spcBef>
                <a:spcPct val="20000"/>
              </a:spcBef>
              <a:buFont typeface="Arial" panose="020B0604020202020204" pitchFamily="34" charset="0"/>
              <a:buNone/>
              <a:defRPr sz="1800" kern="1200" baseline="0">
                <a:solidFill>
                  <a:srgbClr val="043253"/>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defRPr/>
            </a:pPr>
            <a:r>
              <a:rPr lang="en-US" dirty="0"/>
              <a:t>Brenda Woomer, CPA</a:t>
            </a:r>
          </a:p>
          <a:p>
            <a:pPr lvl="0">
              <a:defRPr/>
            </a:pPr>
            <a:r>
              <a:rPr lang="en-US" dirty="0"/>
              <a:t> Accountant, Borrowings Program Team</a:t>
            </a:r>
          </a:p>
          <a:p>
            <a:pPr lvl="0">
              <a:defRPr/>
            </a:pPr>
            <a:r>
              <a:rPr lang="en-US" dirty="0"/>
              <a:t>July 9, 2025</a:t>
            </a:r>
          </a:p>
        </p:txBody>
      </p:sp>
    </p:spTree>
    <p:extLst>
      <p:ext uri="{BB962C8B-B14F-4D97-AF65-F5344CB8AC3E}">
        <p14:creationId xmlns:p14="http://schemas.microsoft.com/office/powerpoint/2010/main" val="2125589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3200" dirty="0"/>
              <a:t>Comparing Borrowings Reports</a:t>
            </a:r>
          </a:p>
        </p:txBody>
      </p:sp>
      <p:sp>
        <p:nvSpPr>
          <p:cNvPr id="21" name="Rectangle: Rounded Corners 20">
            <a:extLst>
              <a:ext uri="{FF2B5EF4-FFF2-40B4-BE49-F238E27FC236}">
                <a16:creationId xmlns:a16="http://schemas.microsoft.com/office/drawing/2014/main" id="{C054A397-7DBA-4034-87E2-9C54AD3EB9A4}"/>
              </a:ext>
            </a:extLst>
          </p:cNvPr>
          <p:cNvSpPr/>
          <p:nvPr/>
        </p:nvSpPr>
        <p:spPr>
          <a:xfrm>
            <a:off x="228600" y="918724"/>
            <a:ext cx="8686800" cy="919400"/>
          </a:xfrm>
          <a:prstGeom prst="roundRect">
            <a:avLst/>
          </a:prstGeom>
          <a:solidFill>
            <a:schemeClr val="accent1">
              <a:lumMod val="20000"/>
              <a:lumOff val="80000"/>
            </a:schemeClr>
          </a:solidFill>
        </p:spPr>
        <p:txBody>
          <a:bodyPr wrap="square">
            <a:spAutoFit/>
          </a:bodyPr>
          <a:lstStyle/>
          <a:p>
            <a:pPr marL="342900" indent="-342900">
              <a:spcBef>
                <a:spcPts val="500"/>
              </a:spcBef>
              <a:spcAft>
                <a:spcPts val="550"/>
              </a:spcAft>
              <a:buSzPct val="100000"/>
              <a:buFont typeface="Arial" panose="020B0604020202020204" pitchFamily="34" charset="0"/>
              <a:buChar char="•"/>
            </a:pPr>
            <a:r>
              <a:rPr lang="en-US" sz="2400" dirty="0"/>
              <a:t>Adding totals from Detailed Principal and Accrued Interest Report will equal the totals found on the G/L Balances Report</a:t>
            </a:r>
          </a:p>
        </p:txBody>
      </p:sp>
      <p:pic>
        <p:nvPicPr>
          <p:cNvPr id="11" name="Picture 10">
            <a:extLst>
              <a:ext uri="{FF2B5EF4-FFF2-40B4-BE49-F238E27FC236}">
                <a16:creationId xmlns:a16="http://schemas.microsoft.com/office/drawing/2014/main" id="{069A1B2A-F1BC-7107-65B8-E67F7F715AD4}"/>
              </a:ext>
            </a:extLst>
          </p:cNvPr>
          <p:cNvPicPr>
            <a:picLocks noChangeAspect="1"/>
          </p:cNvPicPr>
          <p:nvPr/>
        </p:nvPicPr>
        <p:blipFill>
          <a:blip r:embed="rId3"/>
          <a:stretch>
            <a:fillRect/>
          </a:stretch>
        </p:blipFill>
        <p:spPr>
          <a:xfrm>
            <a:off x="224828" y="1855540"/>
            <a:ext cx="8426629" cy="3223171"/>
          </a:xfrm>
          <a:prstGeom prst="rect">
            <a:avLst/>
          </a:prstGeom>
          <a:ln>
            <a:solidFill>
              <a:schemeClr val="tx1"/>
            </a:solidFill>
          </a:ln>
        </p:spPr>
      </p:pic>
      <p:sp>
        <p:nvSpPr>
          <p:cNvPr id="16" name="TextBox 15">
            <a:extLst>
              <a:ext uri="{FF2B5EF4-FFF2-40B4-BE49-F238E27FC236}">
                <a16:creationId xmlns:a16="http://schemas.microsoft.com/office/drawing/2014/main" id="{FD7C6ECC-0165-2063-5AC9-0C80E7629AE6}"/>
              </a:ext>
            </a:extLst>
          </p:cNvPr>
          <p:cNvSpPr txBox="1"/>
          <p:nvPr/>
        </p:nvSpPr>
        <p:spPr>
          <a:xfrm>
            <a:off x="6976331" y="3486100"/>
            <a:ext cx="1535671" cy="553998"/>
          </a:xfrm>
          <a:prstGeom prst="rect">
            <a:avLst/>
          </a:prstGeom>
          <a:solidFill>
            <a:schemeClr val="accent1">
              <a:lumMod val="40000"/>
              <a:lumOff val="60000"/>
            </a:schemeClr>
          </a:solidFill>
          <a:ln>
            <a:solidFill>
              <a:srgbClr val="FF0000"/>
            </a:solidFill>
          </a:ln>
        </p:spPr>
        <p:txBody>
          <a:bodyPr wrap="square" rtlCol="0">
            <a:spAutoFit/>
          </a:bodyPr>
          <a:lstStyle/>
          <a:p>
            <a:pPr algn="r"/>
            <a:r>
              <a:rPr lang="en-US" sz="1000" dirty="0"/>
              <a:t>$      304,911,380.71</a:t>
            </a:r>
          </a:p>
          <a:p>
            <a:pPr algn="r"/>
            <a:r>
              <a:rPr lang="en-US" sz="1000" u="sng" dirty="0"/>
              <a:t>$    379,993.63</a:t>
            </a:r>
          </a:p>
          <a:p>
            <a:pPr algn="r"/>
            <a:r>
              <a:rPr lang="en-US" sz="1000" dirty="0"/>
              <a:t>$    305,291,374.34</a:t>
            </a:r>
          </a:p>
        </p:txBody>
      </p:sp>
      <p:pic>
        <p:nvPicPr>
          <p:cNvPr id="13" name="Picture 12">
            <a:extLst>
              <a:ext uri="{FF2B5EF4-FFF2-40B4-BE49-F238E27FC236}">
                <a16:creationId xmlns:a16="http://schemas.microsoft.com/office/drawing/2014/main" id="{CD592E5A-FD34-24B1-F1CF-965EEA6EDC86}"/>
              </a:ext>
            </a:extLst>
          </p:cNvPr>
          <p:cNvPicPr>
            <a:picLocks noChangeAspect="1"/>
          </p:cNvPicPr>
          <p:nvPr/>
        </p:nvPicPr>
        <p:blipFill>
          <a:blip r:embed="rId4"/>
          <a:stretch>
            <a:fillRect/>
          </a:stretch>
        </p:blipFill>
        <p:spPr>
          <a:xfrm>
            <a:off x="990600" y="5054388"/>
            <a:ext cx="5714286" cy="1161905"/>
          </a:xfrm>
          <a:prstGeom prst="rect">
            <a:avLst/>
          </a:prstGeom>
          <a:ln>
            <a:solidFill>
              <a:schemeClr val="tx1"/>
            </a:solidFill>
          </a:ln>
        </p:spPr>
      </p:pic>
      <p:cxnSp>
        <p:nvCxnSpPr>
          <p:cNvPr id="20" name="Straight Arrow Connector 19">
            <a:extLst>
              <a:ext uri="{FF2B5EF4-FFF2-40B4-BE49-F238E27FC236}">
                <a16:creationId xmlns:a16="http://schemas.microsoft.com/office/drawing/2014/main" id="{D823D86C-3DC7-F25A-9BB9-55E2407DD458}"/>
              </a:ext>
            </a:extLst>
          </p:cNvPr>
          <p:cNvCxnSpPr>
            <a:cxnSpLocks/>
          </p:cNvCxnSpPr>
          <p:nvPr/>
        </p:nvCxnSpPr>
        <p:spPr>
          <a:xfrm>
            <a:off x="3124200" y="3810000"/>
            <a:ext cx="0" cy="21336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58DC50B5-1437-FBE0-B926-A258818BC858}"/>
              </a:ext>
            </a:extLst>
          </p:cNvPr>
          <p:cNvCxnSpPr>
            <a:cxnSpLocks/>
          </p:cNvCxnSpPr>
          <p:nvPr/>
        </p:nvCxnSpPr>
        <p:spPr>
          <a:xfrm flipV="1">
            <a:off x="4475486" y="3763099"/>
            <a:ext cx="2839714" cy="1019704"/>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BE30389-64F6-30DD-2776-7FFC9B0308CF}"/>
              </a:ext>
            </a:extLst>
          </p:cNvPr>
          <p:cNvCxnSpPr>
            <a:cxnSpLocks/>
          </p:cNvCxnSpPr>
          <p:nvPr/>
        </p:nvCxnSpPr>
        <p:spPr>
          <a:xfrm>
            <a:off x="5486400" y="3581400"/>
            <a:ext cx="18288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1B71016-3590-C2D5-AA6B-E015B5C74E9E}"/>
              </a:ext>
            </a:extLst>
          </p:cNvPr>
          <p:cNvCxnSpPr>
            <a:cxnSpLocks/>
          </p:cNvCxnSpPr>
          <p:nvPr/>
        </p:nvCxnSpPr>
        <p:spPr>
          <a:xfrm flipH="1">
            <a:off x="6474823" y="4040098"/>
            <a:ext cx="1488469" cy="19857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37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3B714-E3A1-4836-B05F-93C6342C05DA}"/>
              </a:ext>
            </a:extLst>
          </p:cNvPr>
          <p:cNvSpPr>
            <a:spLocks noGrp="1"/>
          </p:cNvSpPr>
          <p:nvPr>
            <p:ph sz="quarter" idx="11"/>
          </p:nvPr>
        </p:nvSpPr>
        <p:spPr/>
        <p:txBody>
          <a:bodyPr/>
          <a:lstStyle/>
          <a:p>
            <a:r>
              <a:rPr lang="en-US" sz="3200" dirty="0"/>
              <a:t>Borrowings Transaction Query</a:t>
            </a:r>
          </a:p>
        </p:txBody>
      </p:sp>
      <p:pic>
        <p:nvPicPr>
          <p:cNvPr id="9" name="Picture 8">
            <a:extLst>
              <a:ext uri="{FF2B5EF4-FFF2-40B4-BE49-F238E27FC236}">
                <a16:creationId xmlns:a16="http://schemas.microsoft.com/office/drawing/2014/main" id="{06B066CE-1E93-A1E6-1A0C-ECDBC83A46AC}"/>
              </a:ext>
            </a:extLst>
          </p:cNvPr>
          <p:cNvPicPr>
            <a:picLocks noChangeAspect="1"/>
          </p:cNvPicPr>
          <p:nvPr/>
        </p:nvPicPr>
        <p:blipFill>
          <a:blip r:embed="rId2"/>
          <a:stretch>
            <a:fillRect/>
          </a:stretch>
        </p:blipFill>
        <p:spPr>
          <a:xfrm>
            <a:off x="1524000" y="982566"/>
            <a:ext cx="5867400" cy="3238159"/>
          </a:xfrm>
          <a:prstGeom prst="rect">
            <a:avLst/>
          </a:prstGeom>
          <a:ln>
            <a:solidFill>
              <a:schemeClr val="tx1"/>
            </a:solidFill>
          </a:ln>
        </p:spPr>
      </p:pic>
      <p:pic>
        <p:nvPicPr>
          <p:cNvPr id="11" name="Picture 10">
            <a:extLst>
              <a:ext uri="{FF2B5EF4-FFF2-40B4-BE49-F238E27FC236}">
                <a16:creationId xmlns:a16="http://schemas.microsoft.com/office/drawing/2014/main" id="{8B921950-1C28-DCC3-3957-859919F87F56}"/>
              </a:ext>
            </a:extLst>
          </p:cNvPr>
          <p:cNvPicPr>
            <a:picLocks noChangeAspect="1"/>
          </p:cNvPicPr>
          <p:nvPr/>
        </p:nvPicPr>
        <p:blipFill>
          <a:blip r:embed="rId3"/>
          <a:stretch>
            <a:fillRect/>
          </a:stretch>
        </p:blipFill>
        <p:spPr>
          <a:xfrm>
            <a:off x="380999" y="4419600"/>
            <a:ext cx="8382001" cy="1553223"/>
          </a:xfrm>
          <a:prstGeom prst="rect">
            <a:avLst/>
          </a:prstGeom>
          <a:ln>
            <a:solidFill>
              <a:schemeClr val="tx1"/>
            </a:solidFill>
          </a:ln>
        </p:spPr>
      </p:pic>
    </p:spTree>
    <p:extLst>
      <p:ext uri="{BB962C8B-B14F-4D97-AF65-F5344CB8AC3E}">
        <p14:creationId xmlns:p14="http://schemas.microsoft.com/office/powerpoint/2010/main" val="183643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3200" dirty="0"/>
              <a:t>Interest on Uninvested Funds </a:t>
            </a:r>
          </a:p>
        </p:txBody>
      </p:sp>
      <p:sp>
        <p:nvSpPr>
          <p:cNvPr id="4" name="Content Placeholder 1"/>
          <p:cNvSpPr>
            <a:spLocks noGrp="1"/>
          </p:cNvSpPr>
          <p:nvPr>
            <p:ph sz="quarter" idx="10"/>
          </p:nvPr>
        </p:nvSpPr>
        <p:spPr>
          <a:xfrm>
            <a:off x="228600" y="929462"/>
            <a:ext cx="8686800" cy="999290"/>
          </a:xfrm>
          <a:prstGeom prst="roundRect">
            <a:avLst/>
          </a:prstGeom>
          <a:solidFill>
            <a:schemeClr val="accent1">
              <a:lumMod val="20000"/>
              <a:lumOff val="80000"/>
            </a:schemeClr>
          </a:solidFill>
        </p:spPr>
        <p:txBody>
          <a:bodyPr/>
          <a:lstStyle/>
          <a:p>
            <a:pPr>
              <a:spcBef>
                <a:spcPts val="500"/>
              </a:spcBef>
              <a:spcAft>
                <a:spcPts val="550"/>
              </a:spcAft>
              <a:buSzPct val="100000"/>
            </a:pPr>
            <a:r>
              <a:rPr lang="en-US" sz="2400" dirty="0"/>
              <a:t>Year-to-date accruals of Interest on Uninvested Funds</a:t>
            </a:r>
          </a:p>
          <a:p>
            <a:pPr>
              <a:spcBef>
                <a:spcPts val="500"/>
              </a:spcBef>
              <a:spcAft>
                <a:spcPts val="550"/>
              </a:spcAft>
              <a:buSzPct val="100000"/>
            </a:pPr>
            <a:r>
              <a:rPr lang="en-US" sz="2400" dirty="0"/>
              <a:t> Uploaded quarterly</a:t>
            </a:r>
          </a:p>
        </p:txBody>
      </p:sp>
      <p:pic>
        <p:nvPicPr>
          <p:cNvPr id="5" name="Picture 4">
            <a:extLst>
              <a:ext uri="{FF2B5EF4-FFF2-40B4-BE49-F238E27FC236}">
                <a16:creationId xmlns:a16="http://schemas.microsoft.com/office/drawing/2014/main" id="{DA18BEFF-E0AA-9E08-3044-56F5490AB23E}"/>
              </a:ext>
            </a:extLst>
          </p:cNvPr>
          <p:cNvPicPr>
            <a:picLocks noChangeAspect="1"/>
          </p:cNvPicPr>
          <p:nvPr/>
        </p:nvPicPr>
        <p:blipFill>
          <a:blip r:embed="rId3"/>
          <a:stretch>
            <a:fillRect/>
          </a:stretch>
        </p:blipFill>
        <p:spPr>
          <a:xfrm>
            <a:off x="1446096" y="1964966"/>
            <a:ext cx="6251808" cy="4172893"/>
          </a:xfrm>
          <a:prstGeom prst="rect">
            <a:avLst/>
          </a:prstGeom>
          <a:ln>
            <a:solidFill>
              <a:schemeClr val="tx1"/>
            </a:solidFill>
          </a:ln>
        </p:spPr>
      </p:pic>
    </p:spTree>
    <p:extLst>
      <p:ext uri="{BB962C8B-B14F-4D97-AF65-F5344CB8AC3E}">
        <p14:creationId xmlns:p14="http://schemas.microsoft.com/office/powerpoint/2010/main" val="428534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lose-up of question mark on a hardwood floor against a wall">
            <a:extLst>
              <a:ext uri="{FF2B5EF4-FFF2-40B4-BE49-F238E27FC236}">
                <a16:creationId xmlns:a16="http://schemas.microsoft.com/office/drawing/2014/main" id="{0EB87BC7-74B0-4363-9674-4CB8EF3AF8AA}"/>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rcRect/>
          <a:stretch/>
        </p:blipFill>
        <p:spPr>
          <a:xfrm>
            <a:off x="228600" y="1129714"/>
            <a:ext cx="8686800" cy="4877972"/>
          </a:xfrm>
        </p:spPr>
      </p:pic>
      <p:sp>
        <p:nvSpPr>
          <p:cNvPr id="3" name="Content Placeholder 2">
            <a:extLst>
              <a:ext uri="{FF2B5EF4-FFF2-40B4-BE49-F238E27FC236}">
                <a16:creationId xmlns:a16="http://schemas.microsoft.com/office/drawing/2014/main" id="{433E2E8C-826C-457D-BBD8-EED93DFC2FFB}"/>
              </a:ext>
            </a:extLst>
          </p:cNvPr>
          <p:cNvSpPr>
            <a:spLocks noGrp="1"/>
          </p:cNvSpPr>
          <p:nvPr>
            <p:ph sz="quarter" idx="11"/>
          </p:nvPr>
        </p:nvSpPr>
        <p:spPr/>
        <p:txBody>
          <a:bodyPr/>
          <a:lstStyle/>
          <a:p>
            <a:pPr algn="ctr"/>
            <a:r>
              <a:rPr lang="en-US" dirty="0"/>
              <a:t>QUESTIONS?</a:t>
            </a:r>
          </a:p>
        </p:txBody>
      </p:sp>
    </p:spTree>
    <p:extLst>
      <p:ext uri="{BB962C8B-B14F-4D97-AF65-F5344CB8AC3E}">
        <p14:creationId xmlns:p14="http://schemas.microsoft.com/office/powerpoint/2010/main" val="4093551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3E2E8C-826C-457D-BBD8-EED93DFC2FFB}"/>
              </a:ext>
            </a:extLst>
          </p:cNvPr>
          <p:cNvSpPr>
            <a:spLocks noGrp="1"/>
          </p:cNvSpPr>
          <p:nvPr>
            <p:ph sz="quarter" idx="11"/>
          </p:nvPr>
        </p:nvSpPr>
        <p:spPr>
          <a:xfrm>
            <a:off x="228600" y="152400"/>
            <a:ext cx="8686800" cy="685800"/>
          </a:xfrm>
        </p:spPr>
        <p:txBody>
          <a:bodyPr/>
          <a:lstStyle/>
          <a:p>
            <a:r>
              <a:rPr lang="en-US" dirty="0"/>
              <a:t>Fiscal Year-End ‘SUCCESS’</a:t>
            </a:r>
          </a:p>
        </p:txBody>
      </p:sp>
      <p:sp>
        <p:nvSpPr>
          <p:cNvPr id="4" name="Content Placeholder 3">
            <a:extLst>
              <a:ext uri="{FF2B5EF4-FFF2-40B4-BE49-F238E27FC236}">
                <a16:creationId xmlns:a16="http://schemas.microsoft.com/office/drawing/2014/main" id="{EB9DDA84-ADD9-39F0-0DDC-4EFCA2F3D90A}"/>
              </a:ext>
            </a:extLst>
          </p:cNvPr>
          <p:cNvSpPr>
            <a:spLocks noGrp="1"/>
          </p:cNvSpPr>
          <p:nvPr>
            <p:ph sz="quarter" idx="10"/>
          </p:nvPr>
        </p:nvSpPr>
        <p:spPr>
          <a:xfrm>
            <a:off x="228600" y="1295400"/>
            <a:ext cx="8839200" cy="4724400"/>
          </a:xfrm>
        </p:spPr>
        <p:txBody>
          <a:bodyPr/>
          <a:lstStyle/>
          <a:p>
            <a:pPr marL="0" marR="0" indent="0">
              <a:lnSpc>
                <a:spcPct val="107000"/>
              </a:lnSpc>
              <a:spcBef>
                <a:spcPts val="0"/>
              </a:spcBef>
              <a:spcAft>
                <a:spcPts val="800"/>
              </a:spcAft>
              <a:buNone/>
            </a:pPr>
            <a:r>
              <a:rPr lang="en-US" b="1" dirty="0">
                <a:ln w="11113" cap="flat" cmpd="sng" algn="ctr">
                  <a:solidFill>
                    <a:srgbClr val="ED7D31"/>
                  </a:solidFill>
                  <a:prstDash val="solid"/>
                  <a:round/>
                </a:ln>
                <a:solidFill>
                  <a:srgbClr val="00B0F0"/>
                </a:solidFill>
                <a:effectLst/>
                <a:ea typeface="Calibri" panose="020F0502020204030204" pitchFamily="34" charset="0"/>
              </a:rPr>
              <a:t>S</a:t>
            </a:r>
            <a:r>
              <a:rPr lang="en-US" sz="2600" dirty="0">
                <a:effectLst/>
                <a:ea typeface="Calibri" panose="020F0502020204030204" pitchFamily="34" charset="0"/>
              </a:rPr>
              <a:t>tart</a:t>
            </a:r>
            <a:r>
              <a:rPr lang="en-US" sz="2800" dirty="0">
                <a:effectLst/>
                <a:ea typeface="Calibri" panose="020F0502020204030204" pitchFamily="34" charset="0"/>
              </a:rPr>
              <a:t> </a:t>
            </a:r>
            <a:r>
              <a:rPr lang="en-US" sz="2600" dirty="0">
                <a:effectLst/>
                <a:ea typeface="Calibri" panose="020F0502020204030204" pitchFamily="34" charset="0"/>
              </a:rPr>
              <a:t>of Year Balance verification</a:t>
            </a:r>
          </a:p>
          <a:p>
            <a:pPr marL="0" marR="0" indent="0">
              <a:lnSpc>
                <a:spcPct val="107000"/>
              </a:lnSpc>
              <a:spcBef>
                <a:spcPts val="0"/>
              </a:spcBef>
              <a:spcAft>
                <a:spcPts val="800"/>
              </a:spcAft>
              <a:buNone/>
            </a:pPr>
            <a:r>
              <a:rPr lang="en-US" b="1" dirty="0">
                <a:ln w="11113" cap="flat" cmpd="sng" algn="ctr">
                  <a:solidFill>
                    <a:srgbClr val="ED7D31"/>
                  </a:solidFill>
                  <a:prstDash val="solid"/>
                  <a:round/>
                </a:ln>
                <a:solidFill>
                  <a:srgbClr val="00B0F0"/>
                </a:solidFill>
                <a:effectLst/>
                <a:ea typeface="Calibri" panose="020F0502020204030204" pitchFamily="34" charset="0"/>
              </a:rPr>
              <a:t>U</a:t>
            </a:r>
            <a:r>
              <a:rPr lang="en-US" sz="2600" dirty="0">
                <a:effectLst/>
                <a:ea typeface="Calibri" panose="020F0502020204030204" pitchFamily="34" charset="0"/>
              </a:rPr>
              <a:t>pdate</a:t>
            </a:r>
            <a:r>
              <a:rPr lang="en-US" sz="2800" dirty="0">
                <a:effectLst/>
                <a:ea typeface="Calibri" panose="020F0502020204030204" pitchFamily="34" charset="0"/>
              </a:rPr>
              <a:t> </a:t>
            </a:r>
            <a:r>
              <a:rPr lang="en-US" sz="2600" dirty="0">
                <a:effectLst/>
                <a:ea typeface="Calibri" panose="020F0502020204030204" pitchFamily="34" charset="0"/>
              </a:rPr>
              <a:t>any inconsistencies if applicable</a:t>
            </a:r>
          </a:p>
          <a:p>
            <a:pPr marL="0" marR="0" indent="0">
              <a:lnSpc>
                <a:spcPct val="107000"/>
              </a:lnSpc>
              <a:spcBef>
                <a:spcPts val="0"/>
              </a:spcBef>
              <a:spcAft>
                <a:spcPts val="800"/>
              </a:spcAft>
              <a:buNone/>
            </a:pPr>
            <a:r>
              <a:rPr lang="en-US" b="1" dirty="0">
                <a:ln w="11113" cap="flat" cmpd="sng" algn="ctr">
                  <a:solidFill>
                    <a:srgbClr val="ED7D31"/>
                  </a:solidFill>
                  <a:prstDash val="solid"/>
                  <a:round/>
                </a:ln>
                <a:solidFill>
                  <a:srgbClr val="00B0F0"/>
                </a:solidFill>
                <a:effectLst/>
                <a:ea typeface="Calibri" panose="020F0502020204030204" pitchFamily="34" charset="0"/>
              </a:rPr>
              <a:t>C</a:t>
            </a:r>
            <a:r>
              <a:rPr lang="en-US" sz="2600" dirty="0">
                <a:effectLst/>
                <a:ea typeface="Calibri" panose="020F0502020204030204" pitchFamily="34" charset="0"/>
              </a:rPr>
              <a:t>ARS: Borrowing / Repayment / Borrowing to Pay Interest</a:t>
            </a:r>
          </a:p>
          <a:p>
            <a:pPr marL="0" marR="0" indent="0">
              <a:lnSpc>
                <a:spcPct val="107000"/>
              </a:lnSpc>
              <a:spcBef>
                <a:spcPts val="0"/>
              </a:spcBef>
              <a:spcAft>
                <a:spcPts val="800"/>
              </a:spcAft>
              <a:buNone/>
            </a:pPr>
            <a:r>
              <a:rPr lang="en-US" b="1" dirty="0">
                <a:ln w="11113" cap="flat" cmpd="sng" algn="ctr">
                  <a:solidFill>
                    <a:srgbClr val="ED7D31"/>
                  </a:solidFill>
                  <a:prstDash val="solid"/>
                  <a:round/>
                </a:ln>
                <a:solidFill>
                  <a:srgbClr val="00B0F0"/>
                </a:solidFill>
                <a:effectLst/>
                <a:ea typeface="Calibri" panose="020F0502020204030204" pitchFamily="34" charset="0"/>
              </a:rPr>
              <a:t>C</a:t>
            </a:r>
            <a:r>
              <a:rPr lang="en-US" sz="2600" dirty="0">
                <a:effectLst/>
                <a:ea typeface="Calibri" panose="020F0502020204030204" pitchFamily="34" charset="0"/>
              </a:rPr>
              <a:t>SC completed and sent to Borrowings</a:t>
            </a:r>
          </a:p>
          <a:p>
            <a:pPr marL="0" marR="0" indent="0">
              <a:lnSpc>
                <a:spcPct val="107000"/>
              </a:lnSpc>
              <a:spcBef>
                <a:spcPts val="0"/>
              </a:spcBef>
              <a:spcAft>
                <a:spcPts val="800"/>
              </a:spcAft>
              <a:buNone/>
            </a:pPr>
            <a:r>
              <a:rPr lang="en-US" b="1" dirty="0">
                <a:ln w="11113" cap="flat" cmpd="sng" algn="ctr">
                  <a:solidFill>
                    <a:srgbClr val="ED7D31"/>
                  </a:solidFill>
                  <a:prstDash val="solid"/>
                  <a:round/>
                </a:ln>
                <a:solidFill>
                  <a:srgbClr val="00B0F0"/>
                </a:solidFill>
                <a:effectLst/>
                <a:ea typeface="Calibri" panose="020F0502020204030204" pitchFamily="34" charset="0"/>
              </a:rPr>
              <a:t>E</a:t>
            </a:r>
            <a:r>
              <a:rPr lang="en-US" sz="2600" dirty="0">
                <a:effectLst/>
                <a:ea typeface="Calibri" panose="020F0502020204030204" pitchFamily="34" charset="0"/>
              </a:rPr>
              <a:t>-mail verification received with submission details</a:t>
            </a:r>
          </a:p>
          <a:p>
            <a:pPr marL="0" marR="0" indent="0">
              <a:lnSpc>
                <a:spcPct val="107000"/>
              </a:lnSpc>
              <a:spcBef>
                <a:spcPts val="0"/>
              </a:spcBef>
              <a:spcAft>
                <a:spcPts val="800"/>
              </a:spcAft>
              <a:buNone/>
            </a:pPr>
            <a:r>
              <a:rPr lang="en-US" b="1" dirty="0">
                <a:ln w="11113" cap="flat" cmpd="sng" algn="ctr">
                  <a:solidFill>
                    <a:srgbClr val="ED7D31"/>
                  </a:solidFill>
                  <a:prstDash val="solid"/>
                  <a:round/>
                </a:ln>
                <a:solidFill>
                  <a:srgbClr val="00B0F0"/>
                </a:solidFill>
                <a:effectLst/>
                <a:ea typeface="Calibri" panose="020F0502020204030204" pitchFamily="34" charset="0"/>
              </a:rPr>
              <a:t>S</a:t>
            </a:r>
            <a:r>
              <a:rPr lang="en-US" sz="2600" dirty="0">
                <a:effectLst/>
                <a:ea typeface="Calibri" panose="020F0502020204030204" pitchFamily="34" charset="0"/>
              </a:rPr>
              <a:t>end IPAC for Interest Costs (if applicable)</a:t>
            </a:r>
          </a:p>
          <a:p>
            <a:pPr marL="0" marR="0" indent="0">
              <a:lnSpc>
                <a:spcPct val="107000"/>
              </a:lnSpc>
              <a:spcBef>
                <a:spcPts val="0"/>
              </a:spcBef>
              <a:spcAft>
                <a:spcPts val="800"/>
              </a:spcAft>
              <a:buNone/>
            </a:pPr>
            <a:r>
              <a:rPr lang="en-US" b="1" dirty="0">
                <a:ln w="11113" cap="flat" cmpd="sng" algn="ctr">
                  <a:solidFill>
                    <a:srgbClr val="ED7D31"/>
                  </a:solidFill>
                  <a:prstDash val="solid"/>
                  <a:round/>
                </a:ln>
                <a:solidFill>
                  <a:srgbClr val="00B0F0"/>
                </a:solidFill>
                <a:effectLst/>
                <a:ea typeface="Calibri" panose="020F0502020204030204" pitchFamily="34" charset="0"/>
              </a:rPr>
              <a:t>S</a:t>
            </a:r>
            <a:r>
              <a:rPr lang="en-US" sz="2600" dirty="0">
                <a:effectLst/>
                <a:ea typeface="Calibri" panose="020F0502020204030204" pitchFamily="34" charset="0"/>
              </a:rPr>
              <a:t>end IPAC for Interest Earned (if applicable)</a:t>
            </a:r>
          </a:p>
          <a:p>
            <a:endParaRPr lang="en-US" dirty="0"/>
          </a:p>
        </p:txBody>
      </p:sp>
    </p:spTree>
    <p:extLst>
      <p:ext uri="{BB962C8B-B14F-4D97-AF65-F5344CB8AC3E}">
        <p14:creationId xmlns:p14="http://schemas.microsoft.com/office/powerpoint/2010/main" val="1786189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3B0A2C4-57E8-8B1C-2044-0C3FE213F8B6}"/>
              </a:ext>
            </a:extLst>
          </p:cNvPr>
          <p:cNvSpPr>
            <a:spLocks noGrp="1"/>
          </p:cNvSpPr>
          <p:nvPr>
            <p:ph sz="quarter" idx="11"/>
          </p:nvPr>
        </p:nvSpPr>
        <p:spPr>
          <a:xfrm>
            <a:off x="228600" y="253424"/>
            <a:ext cx="8686800" cy="584776"/>
          </a:xfrm>
        </p:spPr>
        <p:txBody>
          <a:bodyPr/>
          <a:lstStyle/>
          <a:p>
            <a:r>
              <a:rPr lang="en-US" sz="3200" b="1" dirty="0">
                <a:ln w="11113" cap="flat" cmpd="sng" algn="ctr">
                  <a:solidFill>
                    <a:srgbClr val="ED7D31"/>
                  </a:solidFill>
                  <a:prstDash val="solid"/>
                  <a:round/>
                </a:ln>
                <a:solidFill>
                  <a:srgbClr val="00B0F0"/>
                </a:solidFill>
                <a:effectLst/>
                <a:ea typeface="Calibri" panose="020F0502020204030204" pitchFamily="34" charset="0"/>
              </a:rPr>
              <a:t>S</a:t>
            </a:r>
            <a:r>
              <a:rPr lang="en-US" sz="3200" dirty="0">
                <a:effectLst/>
                <a:ea typeface="Calibri" panose="020F0502020204030204" pitchFamily="34" charset="0"/>
              </a:rPr>
              <a:t>tart of Year Balance Verification </a:t>
            </a:r>
          </a:p>
          <a:p>
            <a:endParaRPr lang="en-US" dirty="0"/>
          </a:p>
        </p:txBody>
      </p:sp>
      <p:sp>
        <p:nvSpPr>
          <p:cNvPr id="6" name="TextBox 5">
            <a:extLst>
              <a:ext uri="{FF2B5EF4-FFF2-40B4-BE49-F238E27FC236}">
                <a16:creationId xmlns:a16="http://schemas.microsoft.com/office/drawing/2014/main" id="{54FD7D22-DB81-7CE4-84FD-A290806530D5}"/>
              </a:ext>
            </a:extLst>
          </p:cNvPr>
          <p:cNvSpPr txBox="1"/>
          <p:nvPr/>
        </p:nvSpPr>
        <p:spPr>
          <a:xfrm>
            <a:off x="6705600" y="253425"/>
            <a:ext cx="1981200" cy="584775"/>
          </a:xfrm>
          <a:prstGeom prst="rect">
            <a:avLst/>
          </a:prstGeom>
          <a:noFill/>
        </p:spPr>
        <p:txBody>
          <a:bodyPr wrap="square" rtlCol="0">
            <a:spAutoFit/>
          </a:bodyPr>
          <a:lstStyle/>
          <a:p>
            <a:r>
              <a:rPr lang="en-US" sz="3200" dirty="0">
                <a:effectLst/>
                <a:ea typeface="Calibri" panose="020F0502020204030204" pitchFamily="34" charset="0"/>
              </a:rPr>
              <a:t>(</a:t>
            </a:r>
            <a:r>
              <a:rPr lang="en-US" sz="3200" b="1" u="sng" dirty="0">
                <a:ln w="11113" cap="flat" cmpd="sng" algn="ctr">
                  <a:solidFill>
                    <a:srgbClr val="ED7D31"/>
                  </a:solidFill>
                  <a:prstDash val="solid"/>
                  <a:round/>
                </a:ln>
                <a:solidFill>
                  <a:srgbClr val="00B0F0"/>
                </a:solidFill>
                <a:effectLst/>
                <a:ea typeface="Calibri" panose="020F0502020204030204" pitchFamily="34" charset="0"/>
              </a:rPr>
              <a:t>S</a:t>
            </a:r>
            <a:r>
              <a:rPr lang="en-US" sz="3200" dirty="0">
                <a:effectLst/>
                <a:ea typeface="Calibri" panose="020F0502020204030204" pitchFamily="34" charset="0"/>
              </a:rPr>
              <a:t>UCCESS)</a:t>
            </a:r>
            <a:endParaRPr lang="en-US" sz="3200" dirty="0"/>
          </a:p>
        </p:txBody>
      </p:sp>
      <p:sp>
        <p:nvSpPr>
          <p:cNvPr id="7" name="Content Placeholder 2">
            <a:extLst>
              <a:ext uri="{FF2B5EF4-FFF2-40B4-BE49-F238E27FC236}">
                <a16:creationId xmlns:a16="http://schemas.microsoft.com/office/drawing/2014/main" id="{7AFE2E09-9553-056E-1C9E-C689B1BB68DF}"/>
              </a:ext>
            </a:extLst>
          </p:cNvPr>
          <p:cNvSpPr txBox="1">
            <a:spLocks/>
          </p:cNvSpPr>
          <p:nvPr/>
        </p:nvSpPr>
        <p:spPr>
          <a:xfrm>
            <a:off x="205966" y="3429000"/>
            <a:ext cx="8686800" cy="609600"/>
          </a:xfrm>
          <a:prstGeom prst="rect">
            <a:avLst/>
          </a:prstGeom>
        </p:spPr>
        <p:txBody>
          <a:bodyPr/>
          <a:lstStyle>
            <a:lvl1pPr marL="0" indent="0" algn="l" defTabSz="914400" rtl="0" eaLnBrk="1" latinLnBrk="0" hangingPunct="1">
              <a:spcBef>
                <a:spcPts val="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b="1" dirty="0">
                <a:ln w="11113" cap="flat" cmpd="sng" algn="ctr">
                  <a:solidFill>
                    <a:srgbClr val="ED7D31"/>
                  </a:solidFill>
                  <a:prstDash val="solid"/>
                  <a:round/>
                </a:ln>
                <a:solidFill>
                  <a:srgbClr val="00B0F0"/>
                </a:solidFill>
                <a:ea typeface="Calibri" panose="020F0502020204030204" pitchFamily="34" charset="0"/>
              </a:rPr>
              <a:t>U</a:t>
            </a:r>
            <a:r>
              <a:rPr lang="en-US" sz="3200" dirty="0">
                <a:ea typeface="Calibri" panose="020F0502020204030204" pitchFamily="34" charset="0"/>
              </a:rPr>
              <a:t>pdate Inconsistencies </a:t>
            </a:r>
          </a:p>
          <a:p>
            <a:endParaRPr lang="en-US" dirty="0"/>
          </a:p>
        </p:txBody>
      </p:sp>
      <p:sp>
        <p:nvSpPr>
          <p:cNvPr id="8" name="TextBox 7">
            <a:extLst>
              <a:ext uri="{FF2B5EF4-FFF2-40B4-BE49-F238E27FC236}">
                <a16:creationId xmlns:a16="http://schemas.microsoft.com/office/drawing/2014/main" id="{E4849E44-DF26-7EE6-EEDB-79BF2A1B129C}"/>
              </a:ext>
            </a:extLst>
          </p:cNvPr>
          <p:cNvSpPr txBox="1"/>
          <p:nvPr/>
        </p:nvSpPr>
        <p:spPr>
          <a:xfrm>
            <a:off x="6705600" y="3428999"/>
            <a:ext cx="1981200" cy="584775"/>
          </a:xfrm>
          <a:prstGeom prst="rect">
            <a:avLst/>
          </a:prstGeom>
          <a:noFill/>
        </p:spPr>
        <p:txBody>
          <a:bodyPr wrap="square" rtlCol="0">
            <a:spAutoFit/>
          </a:bodyPr>
          <a:lstStyle/>
          <a:p>
            <a:r>
              <a:rPr lang="en-US" sz="3200" dirty="0">
                <a:effectLst/>
                <a:ea typeface="Calibri" panose="020F0502020204030204" pitchFamily="34" charset="0"/>
              </a:rPr>
              <a:t>(S</a:t>
            </a:r>
            <a:r>
              <a:rPr lang="en-US" sz="3200" b="1" u="sng" dirty="0">
                <a:ln w="11113" cap="flat" cmpd="sng" algn="ctr">
                  <a:solidFill>
                    <a:srgbClr val="ED7D31"/>
                  </a:solidFill>
                  <a:prstDash val="solid"/>
                  <a:round/>
                </a:ln>
                <a:solidFill>
                  <a:srgbClr val="00B0F0"/>
                </a:solidFill>
                <a:effectLst/>
                <a:ea typeface="Calibri" panose="020F0502020204030204" pitchFamily="34" charset="0"/>
              </a:rPr>
              <a:t>U</a:t>
            </a:r>
            <a:r>
              <a:rPr lang="en-US" sz="3200" dirty="0">
                <a:effectLst/>
                <a:ea typeface="Calibri" panose="020F0502020204030204" pitchFamily="34" charset="0"/>
              </a:rPr>
              <a:t>CCESS)</a:t>
            </a:r>
            <a:endParaRPr lang="en-US" sz="3200" dirty="0"/>
          </a:p>
        </p:txBody>
      </p:sp>
      <p:cxnSp>
        <p:nvCxnSpPr>
          <p:cNvPr id="10" name="Straight Connector 9">
            <a:extLst>
              <a:ext uri="{FF2B5EF4-FFF2-40B4-BE49-F238E27FC236}">
                <a16:creationId xmlns:a16="http://schemas.microsoft.com/office/drawing/2014/main" id="{D3E83AA6-4C3F-F620-BF2B-1211EB7CB16B}"/>
              </a:ext>
            </a:extLst>
          </p:cNvPr>
          <p:cNvCxnSpPr/>
          <p:nvPr/>
        </p:nvCxnSpPr>
        <p:spPr>
          <a:xfrm>
            <a:off x="228600" y="4038600"/>
            <a:ext cx="8664166" cy="0"/>
          </a:xfrm>
          <a:prstGeom prst="line">
            <a:avLst/>
          </a:prstGeom>
          <a:ln w="19050"/>
        </p:spPr>
        <p:style>
          <a:lnRef idx="1">
            <a:schemeClr val="dk1"/>
          </a:lnRef>
          <a:fillRef idx="0">
            <a:schemeClr val="dk1"/>
          </a:fillRef>
          <a:effectRef idx="0">
            <a:schemeClr val="dk1"/>
          </a:effectRef>
          <a:fontRef idx="minor">
            <a:schemeClr val="tx1"/>
          </a:fontRef>
        </p:style>
      </p:cxnSp>
      <p:graphicFrame>
        <p:nvGraphicFramePr>
          <p:cNvPr id="9" name="Content Placeholder 8">
            <a:extLst>
              <a:ext uri="{FF2B5EF4-FFF2-40B4-BE49-F238E27FC236}">
                <a16:creationId xmlns:a16="http://schemas.microsoft.com/office/drawing/2014/main" id="{9EBFA8AE-C630-693A-A52E-F10579DF3713}"/>
              </a:ext>
            </a:extLst>
          </p:cNvPr>
          <p:cNvGraphicFramePr>
            <a:graphicFrameLocks noGrp="1"/>
          </p:cNvGraphicFramePr>
          <p:nvPr>
            <p:ph sz="quarter" idx="10"/>
            <p:extLst>
              <p:ext uri="{D42A27DB-BD31-4B8C-83A1-F6EECF244321}">
                <p14:modId xmlns:p14="http://schemas.microsoft.com/office/powerpoint/2010/main" val="3240846207"/>
              </p:ext>
            </p:extLst>
          </p:nvPr>
        </p:nvGraphicFramePr>
        <p:xfrm>
          <a:off x="228600" y="965201"/>
          <a:ext cx="8686800" cy="245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Content Placeholder 8">
            <a:extLst>
              <a:ext uri="{FF2B5EF4-FFF2-40B4-BE49-F238E27FC236}">
                <a16:creationId xmlns:a16="http://schemas.microsoft.com/office/drawing/2014/main" id="{0464517E-B9C4-F905-DA07-9E5275DFCA15}"/>
              </a:ext>
            </a:extLst>
          </p:cNvPr>
          <p:cNvGraphicFramePr>
            <a:graphicFrameLocks/>
          </p:cNvGraphicFramePr>
          <p:nvPr>
            <p:extLst>
              <p:ext uri="{D42A27DB-BD31-4B8C-83A1-F6EECF244321}">
                <p14:modId xmlns:p14="http://schemas.microsoft.com/office/powerpoint/2010/main" val="3071476204"/>
              </p:ext>
            </p:extLst>
          </p:nvPr>
        </p:nvGraphicFramePr>
        <p:xfrm>
          <a:off x="228600" y="4063425"/>
          <a:ext cx="8686800" cy="21087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19616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28600" y="152400"/>
            <a:ext cx="8686800" cy="685800"/>
          </a:xfrm>
        </p:spPr>
        <p:txBody>
          <a:bodyPr/>
          <a:lstStyle/>
          <a:p>
            <a:pPr marL="0" marR="0" indent="0">
              <a:lnSpc>
                <a:spcPct val="107000"/>
              </a:lnSpc>
              <a:spcBef>
                <a:spcPts val="0"/>
              </a:spcBef>
              <a:spcAft>
                <a:spcPts val="800"/>
              </a:spcAft>
              <a:buNone/>
            </a:pPr>
            <a:r>
              <a:rPr lang="en-US" b="1" dirty="0">
                <a:ln w="11113" cap="flat" cmpd="sng" algn="ctr">
                  <a:solidFill>
                    <a:srgbClr val="ED7D31"/>
                  </a:solidFill>
                  <a:prstDash val="solid"/>
                  <a:round/>
                </a:ln>
                <a:solidFill>
                  <a:srgbClr val="00B0F0"/>
                </a:solidFill>
                <a:effectLst/>
                <a:ea typeface="Calibri" panose="020F0502020204030204" pitchFamily="34" charset="0"/>
              </a:rPr>
              <a:t>C</a:t>
            </a:r>
            <a:r>
              <a:rPr lang="en-US" sz="3600" dirty="0">
                <a:effectLst/>
                <a:ea typeface="Calibri" panose="020F0502020204030204" pitchFamily="34" charset="0"/>
              </a:rPr>
              <a:t>ARS: Borrowing &amp; Repayments</a:t>
            </a:r>
          </a:p>
        </p:txBody>
      </p:sp>
      <p:sp>
        <p:nvSpPr>
          <p:cNvPr id="6" name="TextBox 5">
            <a:extLst>
              <a:ext uri="{FF2B5EF4-FFF2-40B4-BE49-F238E27FC236}">
                <a16:creationId xmlns:a16="http://schemas.microsoft.com/office/drawing/2014/main" id="{88F1A243-3D63-E649-5385-D7E579F81E40}"/>
              </a:ext>
            </a:extLst>
          </p:cNvPr>
          <p:cNvSpPr txBox="1"/>
          <p:nvPr/>
        </p:nvSpPr>
        <p:spPr>
          <a:xfrm>
            <a:off x="7162800" y="202912"/>
            <a:ext cx="1981200" cy="584775"/>
          </a:xfrm>
          <a:prstGeom prst="rect">
            <a:avLst/>
          </a:prstGeom>
          <a:noFill/>
        </p:spPr>
        <p:txBody>
          <a:bodyPr wrap="square" rtlCol="0">
            <a:spAutoFit/>
          </a:bodyPr>
          <a:lstStyle/>
          <a:p>
            <a:r>
              <a:rPr lang="en-US" sz="3200" dirty="0">
                <a:effectLst/>
                <a:ea typeface="Calibri" panose="020F0502020204030204" pitchFamily="34" charset="0"/>
              </a:rPr>
              <a:t>(SU</a:t>
            </a:r>
            <a:r>
              <a:rPr lang="en-US" sz="3200" b="1" dirty="0">
                <a:ln w="11113" cap="flat" cmpd="sng" algn="ctr">
                  <a:solidFill>
                    <a:srgbClr val="ED7D31"/>
                  </a:solidFill>
                  <a:prstDash val="solid"/>
                  <a:round/>
                </a:ln>
                <a:solidFill>
                  <a:srgbClr val="00B0F0"/>
                </a:solidFill>
                <a:effectLst/>
                <a:ea typeface="Calibri" panose="020F0502020204030204" pitchFamily="34" charset="0"/>
              </a:rPr>
              <a:t>C</a:t>
            </a:r>
            <a:r>
              <a:rPr lang="en-US" sz="3200" dirty="0">
                <a:effectLst/>
                <a:ea typeface="Calibri" panose="020F0502020204030204" pitchFamily="34" charset="0"/>
              </a:rPr>
              <a:t>CESS)</a:t>
            </a:r>
            <a:endParaRPr lang="en-US" sz="3200" dirty="0"/>
          </a:p>
        </p:txBody>
      </p:sp>
      <p:graphicFrame>
        <p:nvGraphicFramePr>
          <p:cNvPr id="7" name="Content Placeholder 6">
            <a:extLst>
              <a:ext uri="{FF2B5EF4-FFF2-40B4-BE49-F238E27FC236}">
                <a16:creationId xmlns:a16="http://schemas.microsoft.com/office/drawing/2014/main" id="{3CE43A77-5FE1-574A-FA48-8AE917B2A97C}"/>
              </a:ext>
            </a:extLst>
          </p:cNvPr>
          <p:cNvGraphicFramePr>
            <a:graphicFrameLocks noGrp="1"/>
          </p:cNvGraphicFramePr>
          <p:nvPr>
            <p:ph sz="quarter" idx="10"/>
            <p:extLst>
              <p:ext uri="{D42A27DB-BD31-4B8C-83A1-F6EECF244321}">
                <p14:modId xmlns:p14="http://schemas.microsoft.com/office/powerpoint/2010/main" val="3458957995"/>
              </p:ext>
            </p:extLst>
          </p:nvPr>
        </p:nvGraphicFramePr>
        <p:xfrm>
          <a:off x="228600" y="965200"/>
          <a:ext cx="8686800" cy="5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7461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3200" dirty="0"/>
              <a:t>CARS vs CSC Transaction Classifications</a:t>
            </a:r>
          </a:p>
        </p:txBody>
      </p:sp>
      <p:sp>
        <p:nvSpPr>
          <p:cNvPr id="4" name="Content Placeholder 1"/>
          <p:cNvSpPr>
            <a:spLocks noGrp="1"/>
          </p:cNvSpPr>
          <p:nvPr>
            <p:ph sz="quarter" idx="10"/>
          </p:nvPr>
        </p:nvSpPr>
        <p:spPr>
          <a:xfrm>
            <a:off x="228600" y="930467"/>
            <a:ext cx="8686800" cy="939324"/>
          </a:xfrm>
          <a:prstGeom prst="roundRect">
            <a:avLst/>
          </a:prstGeom>
          <a:solidFill>
            <a:schemeClr val="accent1">
              <a:lumMod val="20000"/>
              <a:lumOff val="80000"/>
            </a:schemeClr>
          </a:solidFill>
        </p:spPr>
        <p:txBody>
          <a:bodyPr/>
          <a:lstStyle/>
          <a:p>
            <a:pPr>
              <a:spcBef>
                <a:spcPts val="500"/>
              </a:spcBef>
              <a:spcAft>
                <a:spcPts val="550"/>
              </a:spcAft>
              <a:buSzPct val="100000"/>
            </a:pPr>
            <a:r>
              <a:rPr lang="en-US" sz="2400" dirty="0"/>
              <a:t>The CSC differentiates principal borrowing transactions by CARS effective date, based on interest effects</a:t>
            </a:r>
          </a:p>
        </p:txBody>
      </p:sp>
      <p:graphicFrame>
        <p:nvGraphicFramePr>
          <p:cNvPr id="5" name="Table 4"/>
          <p:cNvGraphicFramePr>
            <a:graphicFrameLocks noGrp="1"/>
          </p:cNvGraphicFramePr>
          <p:nvPr>
            <p:extLst>
              <p:ext uri="{D42A27DB-BD31-4B8C-83A1-F6EECF244321}">
                <p14:modId xmlns:p14="http://schemas.microsoft.com/office/powerpoint/2010/main" val="3836943061"/>
              </p:ext>
            </p:extLst>
          </p:nvPr>
        </p:nvGraphicFramePr>
        <p:xfrm>
          <a:off x="954881" y="4114800"/>
          <a:ext cx="7234237" cy="2051908"/>
        </p:xfrm>
        <a:graphic>
          <a:graphicData uri="http://schemas.openxmlformats.org/drawingml/2006/table">
            <a:tbl>
              <a:tblPr firstRow="1" bandRow="1"/>
              <a:tblGrid>
                <a:gridCol w="1909772">
                  <a:extLst>
                    <a:ext uri="{9D8B030D-6E8A-4147-A177-3AD203B41FA5}">
                      <a16:colId xmlns:a16="http://schemas.microsoft.com/office/drawing/2014/main" val="20000"/>
                    </a:ext>
                  </a:extLst>
                </a:gridCol>
                <a:gridCol w="3017739">
                  <a:extLst>
                    <a:ext uri="{9D8B030D-6E8A-4147-A177-3AD203B41FA5}">
                      <a16:colId xmlns:a16="http://schemas.microsoft.com/office/drawing/2014/main" val="20001"/>
                    </a:ext>
                  </a:extLst>
                </a:gridCol>
                <a:gridCol w="2306726">
                  <a:extLst>
                    <a:ext uri="{9D8B030D-6E8A-4147-A177-3AD203B41FA5}">
                      <a16:colId xmlns:a16="http://schemas.microsoft.com/office/drawing/2014/main" val="20002"/>
                    </a:ext>
                  </a:extLst>
                </a:gridCol>
              </a:tblGrid>
              <a:tr h="370016">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600" dirty="0">
                          <a:solidFill>
                            <a:schemeClr val="bg1"/>
                          </a:solidFill>
                          <a:latin typeface="+mj-lt"/>
                        </a:rPr>
                        <a:t>Transaction</a:t>
                      </a:r>
                      <a:r>
                        <a:rPr lang="en-US" sz="1600" baseline="0" dirty="0">
                          <a:solidFill>
                            <a:schemeClr val="bg1"/>
                          </a:solidFill>
                          <a:latin typeface="+mj-lt"/>
                        </a:rPr>
                        <a:t> Type</a:t>
                      </a:r>
                      <a:endParaRPr lang="en-US" sz="1600" dirty="0">
                        <a:solidFill>
                          <a:schemeClr val="bg1"/>
                        </a:solidFill>
                        <a:latin typeface="+mj-lt"/>
                      </a:endParaRPr>
                    </a:p>
                  </a:txBody>
                  <a:tcPr marL="91457" marR="91457" marT="45736" marB="45736" anchor="ctr" anchorCtr="1">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algn="ctr" defTabSz="914400" rtl="0" eaLnBrk="1" latinLnBrk="0" hangingPunct="1"/>
                      <a:r>
                        <a:rPr lang="en-US" sz="1600" b="1" kern="1200" dirty="0">
                          <a:solidFill>
                            <a:schemeClr val="bg1"/>
                          </a:solidFill>
                          <a:latin typeface="+mj-lt"/>
                          <a:ea typeface="+mn-ea"/>
                          <a:cs typeface="+mn-cs"/>
                        </a:rPr>
                        <a:t>Description</a:t>
                      </a:r>
                    </a:p>
                  </a:txBody>
                  <a:tcPr marL="91457" marR="91457" marT="45736" marB="45736" anchor="ctr" anchorCtr="1">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algn="ctr" defTabSz="914400" rtl="0" eaLnBrk="1" latinLnBrk="0" hangingPunct="1"/>
                      <a:r>
                        <a:rPr lang="en-US" sz="1600" b="1" kern="1200" dirty="0">
                          <a:solidFill>
                            <a:schemeClr val="bg1"/>
                          </a:solidFill>
                          <a:latin typeface="+mj-lt"/>
                          <a:ea typeface="+mn-ea"/>
                          <a:cs typeface="+mn-cs"/>
                        </a:rPr>
                        <a:t>CARS Effective Date</a:t>
                      </a:r>
                    </a:p>
                  </a:txBody>
                  <a:tcPr marL="91457" marR="91457" marT="45736" marB="45736" anchor="ctr" anchorCtr="1">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043253"/>
                    </a:solidFill>
                  </a:tcPr>
                </a:tc>
                <a:extLst>
                  <a:ext uri="{0D108BD9-81ED-4DB2-BD59-A6C34878D82A}">
                    <a16:rowId xmlns:a16="http://schemas.microsoft.com/office/drawing/2014/main" val="10000"/>
                  </a:ext>
                </a:extLst>
              </a:tr>
              <a:tr h="571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en-US" sz="1400" b="0" kern="1200" dirty="0">
                          <a:solidFill>
                            <a:schemeClr val="tx1"/>
                          </a:solidFill>
                          <a:latin typeface="+mj-lt"/>
                          <a:ea typeface="+mn-ea"/>
                          <a:cs typeface="+mn-cs"/>
                        </a:rPr>
                        <a:t>Borrowing</a:t>
                      </a:r>
                    </a:p>
                    <a:p>
                      <a:pPr marL="0" algn="ctr" defTabSz="914400" rtl="0" eaLnBrk="1" latinLnBrk="0" hangingPunct="1"/>
                      <a:r>
                        <a:rPr lang="en-US" sz="1200" b="0" i="1" kern="1200" dirty="0">
                          <a:solidFill>
                            <a:schemeClr val="tx1"/>
                          </a:solidFill>
                          <a:latin typeface="+mj-lt"/>
                          <a:ea typeface="+mn-ea"/>
                          <a:cs typeface="+mn-cs"/>
                        </a:rPr>
                        <a:t>(start of year)</a:t>
                      </a:r>
                    </a:p>
                  </a:txBody>
                  <a:tcPr marL="91457" marR="91457" marT="45736" marB="45736" anchor="ctr">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E7EAE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en-US" sz="1400" b="0" kern="1200" dirty="0">
                          <a:solidFill>
                            <a:schemeClr val="tx1"/>
                          </a:solidFill>
                          <a:latin typeface="+mj-lt"/>
                          <a:ea typeface="+mn-ea"/>
                          <a:cs typeface="+mn-cs"/>
                        </a:rPr>
                        <a:t>Borrowings initiated during the fiscal year due to normal operations</a:t>
                      </a:r>
                    </a:p>
                  </a:txBody>
                  <a:tcPr marL="91457" marR="91457" marT="45736" marB="45736">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E7EAE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en-US" sz="1400" b="0" kern="1200" dirty="0">
                          <a:solidFill>
                            <a:schemeClr val="tx1"/>
                          </a:solidFill>
                          <a:latin typeface="+mj-lt"/>
                          <a:ea typeface="+mn-ea"/>
                          <a:cs typeface="+mn-cs"/>
                        </a:rPr>
                        <a:t>10/01/2024</a:t>
                      </a:r>
                    </a:p>
                  </a:txBody>
                  <a:tcPr marL="91457" marR="91457" marT="45736" marB="45736" anchor="ctr" anchorCtr="1">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E7EAEF"/>
                    </a:solidFill>
                  </a:tcPr>
                </a:tc>
                <a:extLst>
                  <a:ext uri="{0D108BD9-81ED-4DB2-BD59-A6C34878D82A}">
                    <a16:rowId xmlns:a16="http://schemas.microsoft.com/office/drawing/2014/main" val="10001"/>
                  </a:ext>
                </a:extLst>
              </a:tr>
              <a:tr h="269102">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en-US" sz="1100" b="1" i="1" kern="1200" dirty="0">
                          <a:solidFill>
                            <a:schemeClr val="tx1"/>
                          </a:solidFill>
                          <a:latin typeface="Calibri" pitchFamily="34" charset="0"/>
                          <a:ea typeface="+mn-ea"/>
                          <a:cs typeface="Calibri" pitchFamily="34" charset="0"/>
                        </a:rPr>
                        <a:t>Interest Effect: Interest is accrued from</a:t>
                      </a:r>
                      <a:r>
                        <a:rPr lang="en-US" sz="1100" b="1" i="1" kern="1200" baseline="0" dirty="0">
                          <a:solidFill>
                            <a:schemeClr val="tx1"/>
                          </a:solidFill>
                          <a:latin typeface="Calibri" pitchFamily="34" charset="0"/>
                          <a:ea typeface="+mn-ea"/>
                          <a:cs typeface="Calibri" pitchFamily="34" charset="0"/>
                        </a:rPr>
                        <a:t> 10/01 of the current fiscal year</a:t>
                      </a:r>
                      <a:endParaRPr lang="en-US" sz="1100" b="1" i="1" kern="1200" dirty="0">
                        <a:solidFill>
                          <a:schemeClr val="tx1"/>
                        </a:solidFill>
                        <a:latin typeface="Calibri" pitchFamily="34" charset="0"/>
                        <a:ea typeface="+mn-ea"/>
                        <a:cs typeface="Calibri" pitchFamily="34" charset="0"/>
                      </a:endParaRPr>
                    </a:p>
                  </a:txBody>
                  <a:tcPr marL="91457" marR="91457" marT="45736" marB="45736" anchor="ctr">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9C9EA2"/>
                    </a:solidFill>
                  </a:tcPr>
                </a:tc>
                <a:tc hMerge="1">
                  <a:txBody>
                    <a:bodyPr/>
                    <a:lstStyle/>
                    <a:p>
                      <a:pPr marL="0" algn="l" defTabSz="914400" rtl="0" eaLnBrk="1" latinLnBrk="0" hangingPunct="1"/>
                      <a:endParaRPr lang="en-US" sz="1400" b="1" kern="1200" dirty="0">
                        <a:solidFill>
                          <a:schemeClr val="tx2">
                            <a:lumMod val="75000"/>
                          </a:schemeClr>
                        </a:solidFill>
                        <a:latin typeface="+mj-lt"/>
                        <a:ea typeface="+mn-ea"/>
                        <a:cs typeface="+mn-cs"/>
                      </a:endParaRPr>
                    </a:p>
                  </a:txBody>
                  <a:tcPr marL="91449" marR="91449"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571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en-US" sz="1400" b="0" kern="1200" dirty="0">
                          <a:solidFill>
                            <a:schemeClr val="tx1"/>
                          </a:solidFill>
                          <a:latin typeface="+mj-lt"/>
                          <a:ea typeface="+mn-ea"/>
                          <a:cs typeface="+mn-cs"/>
                        </a:rPr>
                        <a:t>Borrowing</a:t>
                      </a:r>
                    </a:p>
                    <a:p>
                      <a:pPr marL="0" algn="ctr" defTabSz="914400" rtl="0" eaLnBrk="1" latinLnBrk="0" hangingPunct="1"/>
                      <a:r>
                        <a:rPr lang="en-US" sz="1200" b="0" i="1" kern="1200" dirty="0">
                          <a:solidFill>
                            <a:schemeClr val="tx1"/>
                          </a:solidFill>
                          <a:latin typeface="+mj-lt"/>
                          <a:ea typeface="+mn-ea"/>
                          <a:cs typeface="+mn-cs"/>
                        </a:rPr>
                        <a:t>(end of year)</a:t>
                      </a:r>
                    </a:p>
                  </a:txBody>
                  <a:tcPr marL="91457" marR="91457" marT="45736" marB="45736" anchor="ctr">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E7EAE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en-US" sz="1400" b="0" kern="1200" dirty="0">
                          <a:solidFill>
                            <a:schemeClr val="tx1"/>
                          </a:solidFill>
                          <a:latin typeface="+mj-lt"/>
                          <a:ea typeface="+mn-ea"/>
                          <a:cs typeface="+mn-cs"/>
                        </a:rPr>
                        <a:t>Borrowings initiated at fiscal year-end to pay interest</a:t>
                      </a:r>
                    </a:p>
                  </a:txBody>
                  <a:tcPr marL="91457" marR="91457" marT="45736" marB="45736">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E7EAE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09/30/2025</a:t>
                      </a:r>
                    </a:p>
                  </a:txBody>
                  <a:tcPr marL="91457" marR="91457" marT="45736" marB="45736" anchor="ctr" anchorCtr="1">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E7EAEF"/>
                    </a:solidFill>
                  </a:tcPr>
                </a:tc>
                <a:extLst>
                  <a:ext uri="{0D108BD9-81ED-4DB2-BD59-A6C34878D82A}">
                    <a16:rowId xmlns:a16="http://schemas.microsoft.com/office/drawing/2014/main" val="10003"/>
                  </a:ext>
                </a:extLst>
              </a:tr>
              <a:tr h="269102">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en-US" sz="1100" b="1" i="1" kern="1200" dirty="0">
                          <a:solidFill>
                            <a:schemeClr val="tx1"/>
                          </a:solidFill>
                          <a:latin typeface="Calibri" pitchFamily="34" charset="0"/>
                          <a:ea typeface="+mn-ea"/>
                          <a:cs typeface="Calibri" pitchFamily="34" charset="0"/>
                        </a:rPr>
                        <a:t>Interest Effect: Interest is not accrued in</a:t>
                      </a:r>
                      <a:r>
                        <a:rPr lang="en-US" sz="1100" b="1" i="1" kern="1200" baseline="0" dirty="0">
                          <a:solidFill>
                            <a:schemeClr val="tx1"/>
                          </a:solidFill>
                          <a:latin typeface="Calibri" pitchFamily="34" charset="0"/>
                          <a:ea typeface="+mn-ea"/>
                          <a:cs typeface="Calibri" pitchFamily="34" charset="0"/>
                        </a:rPr>
                        <a:t> the current fiscal year</a:t>
                      </a:r>
                      <a:endParaRPr lang="en-US" sz="1100" b="1" i="1" kern="1200" dirty="0">
                        <a:solidFill>
                          <a:schemeClr val="tx1"/>
                        </a:solidFill>
                        <a:latin typeface="Calibri" pitchFamily="34" charset="0"/>
                        <a:ea typeface="+mn-ea"/>
                        <a:cs typeface="Calibri" pitchFamily="34" charset="0"/>
                      </a:endParaRPr>
                    </a:p>
                  </a:txBody>
                  <a:tcPr marL="91457" marR="91457" marT="45736" marB="45736" anchor="ctr">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9C9EA2"/>
                    </a:solidFill>
                  </a:tcPr>
                </a:tc>
                <a:tc hMerge="1">
                  <a:txBody>
                    <a:bodyPr/>
                    <a:lstStyle/>
                    <a:p>
                      <a:pPr marL="0" algn="ctr" defTabSz="914400" rtl="0" eaLnBrk="1" latinLnBrk="0" hangingPunct="1"/>
                      <a:endParaRPr lang="en-US" sz="1200" b="0" i="1" kern="1200" dirty="0">
                        <a:solidFill>
                          <a:schemeClr val="tx1"/>
                        </a:solidFill>
                        <a:latin typeface="+mj-lt"/>
                        <a:ea typeface="+mn-ea"/>
                        <a:cs typeface="+mn-cs"/>
                      </a:endParaRPr>
                    </a:p>
                  </a:txBody>
                  <a:tcPr marL="91449" marR="91449"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pic>
        <p:nvPicPr>
          <p:cNvPr id="2" name="Picture 1">
            <a:extLst>
              <a:ext uri="{FF2B5EF4-FFF2-40B4-BE49-F238E27FC236}">
                <a16:creationId xmlns:a16="http://schemas.microsoft.com/office/drawing/2014/main" id="{349B49C6-9E53-4173-A59D-EAFFC8614E37}"/>
              </a:ext>
            </a:extLst>
          </p:cNvPr>
          <p:cNvPicPr>
            <a:picLocks noChangeAspect="1"/>
          </p:cNvPicPr>
          <p:nvPr/>
        </p:nvPicPr>
        <p:blipFill>
          <a:blip r:embed="rId3"/>
          <a:stretch>
            <a:fillRect/>
          </a:stretch>
        </p:blipFill>
        <p:spPr>
          <a:xfrm>
            <a:off x="2929890" y="1918453"/>
            <a:ext cx="5952314" cy="2019067"/>
          </a:xfrm>
          <a:prstGeom prst="rect">
            <a:avLst/>
          </a:prstGeom>
          <a:ln w="12700">
            <a:solidFill>
              <a:schemeClr val="tx1"/>
            </a:solidFill>
          </a:ln>
        </p:spPr>
      </p:pic>
      <p:sp>
        <p:nvSpPr>
          <p:cNvPr id="6" name="TextBox 5">
            <a:extLst>
              <a:ext uri="{FF2B5EF4-FFF2-40B4-BE49-F238E27FC236}">
                <a16:creationId xmlns:a16="http://schemas.microsoft.com/office/drawing/2014/main" id="{52A7BC99-F346-4C97-99F8-4B436B5590EB}"/>
              </a:ext>
            </a:extLst>
          </p:cNvPr>
          <p:cNvSpPr txBox="1"/>
          <p:nvPr/>
        </p:nvSpPr>
        <p:spPr>
          <a:xfrm>
            <a:off x="261796" y="2059663"/>
            <a:ext cx="2209800" cy="173664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Arial" panose="020B0604020202020204" pitchFamily="34" charset="0"/>
                <a:cs typeface="Arial" panose="020B0604020202020204" pitchFamily="34" charset="0"/>
              </a:rPr>
              <a:t>CARS Borrowing Transaction Types</a:t>
            </a:r>
          </a:p>
        </p:txBody>
      </p:sp>
      <p:sp>
        <p:nvSpPr>
          <p:cNvPr id="8" name="Arrow: Right 7">
            <a:extLst>
              <a:ext uri="{FF2B5EF4-FFF2-40B4-BE49-F238E27FC236}">
                <a16:creationId xmlns:a16="http://schemas.microsoft.com/office/drawing/2014/main" id="{B71B4DDD-1EB3-4546-A1DB-765C38BB576A}"/>
              </a:ext>
            </a:extLst>
          </p:cNvPr>
          <p:cNvSpPr/>
          <p:nvPr/>
        </p:nvSpPr>
        <p:spPr>
          <a:xfrm>
            <a:off x="2471596" y="3048000"/>
            <a:ext cx="659581" cy="29455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651352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3200" dirty="0"/>
              <a:t>CARS vs CSC Transaction Classifications</a:t>
            </a:r>
          </a:p>
        </p:txBody>
      </p:sp>
      <p:sp>
        <p:nvSpPr>
          <p:cNvPr id="4" name="Content Placeholder 1"/>
          <p:cNvSpPr>
            <a:spLocks noGrp="1"/>
          </p:cNvSpPr>
          <p:nvPr>
            <p:ph sz="quarter" idx="10"/>
          </p:nvPr>
        </p:nvSpPr>
        <p:spPr>
          <a:xfrm>
            <a:off x="228599" y="932871"/>
            <a:ext cx="8686800" cy="939324"/>
          </a:xfrm>
          <a:prstGeom prst="roundRect">
            <a:avLst/>
          </a:prstGeom>
          <a:solidFill>
            <a:schemeClr val="accent1">
              <a:lumMod val="20000"/>
              <a:lumOff val="80000"/>
            </a:schemeClr>
          </a:solidFill>
        </p:spPr>
        <p:txBody>
          <a:bodyPr/>
          <a:lstStyle/>
          <a:p>
            <a:pPr>
              <a:spcBef>
                <a:spcPts val="500"/>
              </a:spcBef>
              <a:spcAft>
                <a:spcPts val="550"/>
              </a:spcAft>
              <a:buSzPct val="100000"/>
            </a:pPr>
            <a:r>
              <a:rPr lang="en-US" sz="2400" dirty="0"/>
              <a:t>The CSC differentiates principal repayment transactions by CARS effective date, based on interest effects</a:t>
            </a:r>
          </a:p>
        </p:txBody>
      </p:sp>
      <p:graphicFrame>
        <p:nvGraphicFramePr>
          <p:cNvPr id="5" name="Table 4"/>
          <p:cNvGraphicFramePr>
            <a:graphicFrameLocks noGrp="1"/>
          </p:cNvGraphicFramePr>
          <p:nvPr>
            <p:extLst>
              <p:ext uri="{D42A27DB-BD31-4B8C-83A1-F6EECF244321}">
                <p14:modId xmlns:p14="http://schemas.microsoft.com/office/powerpoint/2010/main" val="2717914094"/>
              </p:ext>
            </p:extLst>
          </p:nvPr>
        </p:nvGraphicFramePr>
        <p:xfrm>
          <a:off x="954881" y="4078926"/>
          <a:ext cx="7234237" cy="2051908"/>
        </p:xfrm>
        <a:graphic>
          <a:graphicData uri="http://schemas.openxmlformats.org/drawingml/2006/table">
            <a:tbl>
              <a:tblPr firstRow="1" bandRow="1"/>
              <a:tblGrid>
                <a:gridCol w="1909772">
                  <a:extLst>
                    <a:ext uri="{9D8B030D-6E8A-4147-A177-3AD203B41FA5}">
                      <a16:colId xmlns:a16="http://schemas.microsoft.com/office/drawing/2014/main" val="20000"/>
                    </a:ext>
                  </a:extLst>
                </a:gridCol>
                <a:gridCol w="3017739">
                  <a:extLst>
                    <a:ext uri="{9D8B030D-6E8A-4147-A177-3AD203B41FA5}">
                      <a16:colId xmlns:a16="http://schemas.microsoft.com/office/drawing/2014/main" val="20001"/>
                    </a:ext>
                  </a:extLst>
                </a:gridCol>
                <a:gridCol w="2306726">
                  <a:extLst>
                    <a:ext uri="{9D8B030D-6E8A-4147-A177-3AD203B41FA5}">
                      <a16:colId xmlns:a16="http://schemas.microsoft.com/office/drawing/2014/main" val="20002"/>
                    </a:ext>
                  </a:extLst>
                </a:gridCol>
              </a:tblGrid>
              <a:tr h="370016">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1600" dirty="0">
                          <a:solidFill>
                            <a:schemeClr val="bg1"/>
                          </a:solidFill>
                          <a:latin typeface="+mj-lt"/>
                        </a:rPr>
                        <a:t>Transaction</a:t>
                      </a:r>
                      <a:r>
                        <a:rPr lang="en-US" sz="1600" baseline="0" dirty="0">
                          <a:solidFill>
                            <a:schemeClr val="bg1"/>
                          </a:solidFill>
                          <a:latin typeface="+mj-lt"/>
                        </a:rPr>
                        <a:t> Type</a:t>
                      </a:r>
                      <a:endParaRPr lang="en-US" sz="1600" dirty="0">
                        <a:solidFill>
                          <a:schemeClr val="bg1"/>
                        </a:solidFill>
                        <a:latin typeface="+mj-lt"/>
                      </a:endParaRPr>
                    </a:p>
                  </a:txBody>
                  <a:tcPr marL="91457" marR="91457" marT="45736" marB="45736" anchor="ctr" anchorCtr="1">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algn="ctr" defTabSz="914400" rtl="0" eaLnBrk="1" latinLnBrk="0" hangingPunct="1"/>
                      <a:r>
                        <a:rPr lang="en-US" sz="1600" b="1" kern="1200" dirty="0">
                          <a:solidFill>
                            <a:schemeClr val="bg1"/>
                          </a:solidFill>
                          <a:latin typeface="+mj-lt"/>
                          <a:ea typeface="+mn-ea"/>
                          <a:cs typeface="+mn-cs"/>
                        </a:rPr>
                        <a:t>Description</a:t>
                      </a:r>
                    </a:p>
                  </a:txBody>
                  <a:tcPr marL="91457" marR="91457" marT="45736" marB="45736" anchor="ctr" anchorCtr="1">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algn="ctr" defTabSz="914400" rtl="0" eaLnBrk="1" latinLnBrk="0" hangingPunct="1"/>
                      <a:r>
                        <a:rPr lang="en-US" sz="1600" b="1" kern="1200" dirty="0">
                          <a:solidFill>
                            <a:schemeClr val="bg1"/>
                          </a:solidFill>
                          <a:latin typeface="+mj-lt"/>
                          <a:ea typeface="+mn-ea"/>
                          <a:cs typeface="+mn-cs"/>
                        </a:rPr>
                        <a:t>CARS Effective Date</a:t>
                      </a:r>
                    </a:p>
                  </a:txBody>
                  <a:tcPr marL="91457" marR="91457" marT="45736" marB="45736" anchor="ctr" anchorCtr="1">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043253"/>
                    </a:solidFill>
                  </a:tcPr>
                </a:tc>
                <a:extLst>
                  <a:ext uri="{0D108BD9-81ED-4DB2-BD59-A6C34878D82A}">
                    <a16:rowId xmlns:a16="http://schemas.microsoft.com/office/drawing/2014/main" val="10000"/>
                  </a:ext>
                </a:extLst>
              </a:tr>
              <a:tr h="571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en-US" sz="1400" b="0" kern="1200" dirty="0">
                          <a:solidFill>
                            <a:schemeClr val="tx1"/>
                          </a:solidFill>
                          <a:latin typeface="+mj-lt"/>
                          <a:ea typeface="+mn-ea"/>
                          <a:cs typeface="+mn-cs"/>
                        </a:rPr>
                        <a:t>Repayment</a:t>
                      </a:r>
                    </a:p>
                    <a:p>
                      <a:pPr marL="0" algn="ctr" defTabSz="914400" rtl="0" eaLnBrk="1" latinLnBrk="0" hangingPunct="1"/>
                      <a:r>
                        <a:rPr lang="en-US" sz="1200" b="0" i="1" kern="1200" dirty="0">
                          <a:solidFill>
                            <a:schemeClr val="tx1"/>
                          </a:solidFill>
                          <a:latin typeface="+mj-lt"/>
                          <a:ea typeface="+mn-ea"/>
                          <a:cs typeface="+mn-cs"/>
                        </a:rPr>
                        <a:t>(middle of year)</a:t>
                      </a:r>
                    </a:p>
                  </a:txBody>
                  <a:tcPr marL="91457" marR="91457" marT="45736" marB="45736" anchor="ctr">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Repayments initiated from 10/01/2024 through 08/31/2025</a:t>
                      </a:r>
                    </a:p>
                  </a:txBody>
                  <a:tcPr marL="91457" marR="91457" marT="45736" marB="45736">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10/01/2024 – 08/31/2025</a:t>
                      </a:r>
                    </a:p>
                  </a:txBody>
                  <a:tcPr marL="91457" marR="91457" marT="45736" marB="45736" anchor="ctr" anchorCtr="1">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5"/>
                  </a:ext>
                </a:extLst>
              </a:tr>
              <a:tr h="269102">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en-US" sz="1100" b="1" i="1" kern="1200" dirty="0">
                          <a:solidFill>
                            <a:schemeClr val="tx1"/>
                          </a:solidFill>
                          <a:latin typeface="Calibri" pitchFamily="34" charset="0"/>
                          <a:ea typeface="+mn-ea"/>
                          <a:cs typeface="Calibri" pitchFamily="34" charset="0"/>
                        </a:rPr>
                        <a:t>Interest Effect: ½</a:t>
                      </a:r>
                      <a:r>
                        <a:rPr lang="en-US" sz="1100" b="1" i="1" kern="1200" baseline="0" dirty="0">
                          <a:solidFill>
                            <a:schemeClr val="tx1"/>
                          </a:solidFill>
                          <a:latin typeface="Calibri" pitchFamily="34" charset="0"/>
                          <a:ea typeface="+mn-ea"/>
                          <a:cs typeface="Calibri" pitchFamily="34" charset="0"/>
                        </a:rPr>
                        <a:t> </a:t>
                      </a:r>
                      <a:r>
                        <a:rPr lang="en-US" sz="1100" b="1" i="1" kern="1200" dirty="0">
                          <a:solidFill>
                            <a:schemeClr val="tx1"/>
                          </a:solidFill>
                          <a:latin typeface="Calibri" pitchFamily="34" charset="0"/>
                          <a:ea typeface="+mn-ea"/>
                          <a:cs typeface="Calibri" pitchFamily="34" charset="0"/>
                        </a:rPr>
                        <a:t>year compounded interest is charged</a:t>
                      </a:r>
                    </a:p>
                  </a:txBody>
                  <a:tcPr marL="91457" marR="91457" marT="45736" marB="45736" anchor="ctr" anchorCtr="1">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FEBF2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571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en-US" sz="1400" b="0" kern="1200" dirty="0">
                          <a:solidFill>
                            <a:schemeClr val="tx1"/>
                          </a:solidFill>
                          <a:latin typeface="+mj-lt"/>
                          <a:ea typeface="+mn-ea"/>
                          <a:cs typeface="+mn-cs"/>
                        </a:rPr>
                        <a:t>Repayment</a:t>
                      </a:r>
                    </a:p>
                    <a:p>
                      <a:pPr marL="0" algn="ctr" defTabSz="914400" rtl="0" eaLnBrk="1" latinLnBrk="0" hangingPunct="1"/>
                      <a:r>
                        <a:rPr lang="en-US" sz="1200" b="0" i="1" kern="1200" dirty="0">
                          <a:solidFill>
                            <a:schemeClr val="tx1"/>
                          </a:solidFill>
                          <a:latin typeface="+mj-lt"/>
                          <a:ea typeface="+mn-ea"/>
                          <a:cs typeface="+mn-cs"/>
                        </a:rPr>
                        <a:t>(end of year)</a:t>
                      </a:r>
                    </a:p>
                  </a:txBody>
                  <a:tcPr marL="91457" marR="91457" marT="45736" marB="45736" anchor="ctr">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Repayments initiated from 09/01/2025 through 09/30/2025</a:t>
                      </a:r>
                    </a:p>
                  </a:txBody>
                  <a:tcPr marL="91457" marR="91457" marT="45736" marB="45736">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09/01/2025 – 09/30/2025</a:t>
                      </a:r>
                    </a:p>
                  </a:txBody>
                  <a:tcPr marL="91457" marR="91457" marT="45736" marB="45736" anchor="ctr" anchorCtr="1">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7"/>
                  </a:ext>
                </a:extLst>
              </a:tr>
              <a:tr h="269102">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en-US" sz="1100" b="1" i="1" kern="1200" dirty="0">
                          <a:solidFill>
                            <a:schemeClr val="tx1"/>
                          </a:solidFill>
                          <a:latin typeface="Calibri" pitchFamily="34" charset="0"/>
                          <a:ea typeface="+mn-ea"/>
                          <a:cs typeface="Calibri" pitchFamily="34" charset="0"/>
                        </a:rPr>
                        <a:t>Interest Effect: Full year of interest is charged</a:t>
                      </a:r>
                    </a:p>
                  </a:txBody>
                  <a:tcPr marL="91457" marR="91457" marT="45736" marB="45736" anchor="ctr" anchorCtr="1">
                    <a:lnL w="12700" cap="flat" cmpd="sng" algn="ctr">
                      <a:solidFill>
                        <a:srgbClr val="043253"/>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rgbClr val="043253"/>
                      </a:solidFill>
                      <a:prstDash val="solid"/>
                      <a:round/>
                      <a:headEnd type="none" w="med" len="med"/>
                      <a:tailEnd type="none" w="med" len="med"/>
                    </a:lnT>
                    <a:lnB w="12700" cap="flat" cmpd="sng" algn="ctr">
                      <a:solidFill>
                        <a:srgbClr val="043253"/>
                      </a:solidFill>
                      <a:prstDash val="solid"/>
                      <a:round/>
                      <a:headEnd type="none" w="med" len="med"/>
                      <a:tailEnd type="none" w="med" len="med"/>
                    </a:lnB>
                    <a:lnTlToBr w="12700" cmpd="sng">
                      <a:noFill/>
                      <a:prstDash val="solid"/>
                    </a:lnTlToBr>
                    <a:lnBlToTr w="12700" cmpd="sng">
                      <a:noFill/>
                      <a:prstDash val="solid"/>
                    </a:lnBlToTr>
                    <a:solidFill>
                      <a:srgbClr val="FEBF2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pic>
        <p:nvPicPr>
          <p:cNvPr id="2" name="Picture 1">
            <a:extLst>
              <a:ext uri="{FF2B5EF4-FFF2-40B4-BE49-F238E27FC236}">
                <a16:creationId xmlns:a16="http://schemas.microsoft.com/office/drawing/2014/main" id="{22037F95-9FA0-429A-A824-EE0FFFD2718A}"/>
              </a:ext>
            </a:extLst>
          </p:cNvPr>
          <p:cNvPicPr>
            <a:picLocks noChangeAspect="1"/>
          </p:cNvPicPr>
          <p:nvPr/>
        </p:nvPicPr>
        <p:blipFill>
          <a:blip r:embed="rId3"/>
          <a:stretch>
            <a:fillRect/>
          </a:stretch>
        </p:blipFill>
        <p:spPr>
          <a:xfrm>
            <a:off x="2819400" y="1905000"/>
            <a:ext cx="6096000" cy="2067806"/>
          </a:xfrm>
          <a:prstGeom prst="rect">
            <a:avLst/>
          </a:prstGeom>
          <a:ln w="12700">
            <a:solidFill>
              <a:schemeClr val="tx1"/>
            </a:solidFill>
          </a:ln>
        </p:spPr>
      </p:pic>
      <p:sp>
        <p:nvSpPr>
          <p:cNvPr id="6" name="TextBox 5">
            <a:extLst>
              <a:ext uri="{FF2B5EF4-FFF2-40B4-BE49-F238E27FC236}">
                <a16:creationId xmlns:a16="http://schemas.microsoft.com/office/drawing/2014/main" id="{38D30AB3-C8C6-4EB1-9F40-96312CD5FAEE}"/>
              </a:ext>
            </a:extLst>
          </p:cNvPr>
          <p:cNvSpPr txBox="1"/>
          <p:nvPr/>
        </p:nvSpPr>
        <p:spPr>
          <a:xfrm>
            <a:off x="194528" y="2107237"/>
            <a:ext cx="2209800" cy="173664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Arial" panose="020B0604020202020204" pitchFamily="34" charset="0"/>
                <a:cs typeface="Arial" panose="020B0604020202020204" pitchFamily="34" charset="0"/>
              </a:rPr>
              <a:t>CARS Repayment Transaction Type</a:t>
            </a:r>
          </a:p>
        </p:txBody>
      </p:sp>
      <p:sp>
        <p:nvSpPr>
          <p:cNvPr id="7" name="Arrow: Right 6">
            <a:extLst>
              <a:ext uri="{FF2B5EF4-FFF2-40B4-BE49-F238E27FC236}">
                <a16:creationId xmlns:a16="http://schemas.microsoft.com/office/drawing/2014/main" id="{B4A1C71C-B311-4671-A432-4459AFA6DE2C}"/>
              </a:ext>
            </a:extLst>
          </p:cNvPr>
          <p:cNvSpPr/>
          <p:nvPr/>
        </p:nvSpPr>
        <p:spPr>
          <a:xfrm rot="658346">
            <a:off x="2405127" y="3432837"/>
            <a:ext cx="571987" cy="33286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725181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marL="0" marR="0" indent="0">
              <a:lnSpc>
                <a:spcPct val="107000"/>
              </a:lnSpc>
              <a:spcBef>
                <a:spcPts val="0"/>
              </a:spcBef>
              <a:spcAft>
                <a:spcPts val="800"/>
              </a:spcAft>
              <a:buNone/>
            </a:pPr>
            <a:r>
              <a:rPr lang="en-US" b="1" dirty="0">
                <a:ln w="11113" cap="flat" cmpd="sng" algn="ctr">
                  <a:solidFill>
                    <a:srgbClr val="ED7D31"/>
                  </a:solidFill>
                  <a:prstDash val="solid"/>
                  <a:round/>
                </a:ln>
                <a:solidFill>
                  <a:srgbClr val="00B0F0"/>
                </a:solidFill>
                <a:effectLst/>
                <a:ea typeface="Calibri" panose="020F0502020204030204" pitchFamily="34" charset="0"/>
              </a:rPr>
              <a:t>C</a:t>
            </a:r>
            <a:r>
              <a:rPr lang="en-US" sz="3600" dirty="0">
                <a:effectLst/>
                <a:ea typeface="Calibri" panose="020F0502020204030204" pitchFamily="34" charset="0"/>
              </a:rPr>
              <a:t>SC: Send </a:t>
            </a:r>
            <a:r>
              <a:rPr lang="en-US" dirty="0">
                <a:ea typeface="Calibri" panose="020F0502020204030204" pitchFamily="34" charset="0"/>
              </a:rPr>
              <a:t>Output </a:t>
            </a:r>
            <a:r>
              <a:rPr lang="en-US" sz="3600" dirty="0">
                <a:effectLst/>
                <a:ea typeface="Calibri" panose="020F0502020204030204" pitchFamily="34" charset="0"/>
              </a:rPr>
              <a:t>to Borrowings</a:t>
            </a:r>
          </a:p>
        </p:txBody>
      </p:sp>
      <p:sp>
        <p:nvSpPr>
          <p:cNvPr id="2" name="TextBox 1">
            <a:extLst>
              <a:ext uri="{FF2B5EF4-FFF2-40B4-BE49-F238E27FC236}">
                <a16:creationId xmlns:a16="http://schemas.microsoft.com/office/drawing/2014/main" id="{3066893C-BAD4-B0C7-3B07-1268CFA04EFF}"/>
              </a:ext>
            </a:extLst>
          </p:cNvPr>
          <p:cNvSpPr txBox="1"/>
          <p:nvPr/>
        </p:nvSpPr>
        <p:spPr>
          <a:xfrm>
            <a:off x="7162800" y="202912"/>
            <a:ext cx="1981200" cy="584775"/>
          </a:xfrm>
          <a:prstGeom prst="rect">
            <a:avLst/>
          </a:prstGeom>
          <a:noFill/>
        </p:spPr>
        <p:txBody>
          <a:bodyPr wrap="square" rtlCol="0">
            <a:spAutoFit/>
          </a:bodyPr>
          <a:lstStyle/>
          <a:p>
            <a:r>
              <a:rPr lang="en-US" sz="3200" dirty="0">
                <a:effectLst/>
                <a:ea typeface="Calibri" panose="020F0502020204030204" pitchFamily="34" charset="0"/>
              </a:rPr>
              <a:t>(SUC</a:t>
            </a:r>
            <a:r>
              <a:rPr lang="en-US" sz="3200" b="1" dirty="0">
                <a:ln w="11113" cap="flat" cmpd="sng" algn="ctr">
                  <a:solidFill>
                    <a:srgbClr val="ED7D31"/>
                  </a:solidFill>
                  <a:prstDash val="solid"/>
                  <a:round/>
                </a:ln>
                <a:solidFill>
                  <a:srgbClr val="00B0F0"/>
                </a:solidFill>
                <a:effectLst/>
                <a:ea typeface="Calibri" panose="020F0502020204030204" pitchFamily="34" charset="0"/>
              </a:rPr>
              <a:t>C</a:t>
            </a:r>
            <a:r>
              <a:rPr lang="en-US" sz="3200" dirty="0">
                <a:effectLst/>
                <a:ea typeface="Calibri" panose="020F0502020204030204" pitchFamily="34" charset="0"/>
              </a:rPr>
              <a:t>ESS)</a:t>
            </a:r>
            <a:endParaRPr lang="en-US" sz="3200" dirty="0"/>
          </a:p>
        </p:txBody>
      </p:sp>
      <p:graphicFrame>
        <p:nvGraphicFramePr>
          <p:cNvPr id="7" name="Content Placeholder 6">
            <a:extLst>
              <a:ext uri="{FF2B5EF4-FFF2-40B4-BE49-F238E27FC236}">
                <a16:creationId xmlns:a16="http://schemas.microsoft.com/office/drawing/2014/main" id="{8094153C-FD96-59D6-E736-A71FEB6002E9}"/>
              </a:ext>
            </a:extLst>
          </p:cNvPr>
          <p:cNvGraphicFramePr>
            <a:graphicFrameLocks noGrp="1"/>
          </p:cNvGraphicFramePr>
          <p:nvPr>
            <p:ph sz="quarter" idx="10"/>
            <p:extLst>
              <p:ext uri="{D42A27DB-BD31-4B8C-83A1-F6EECF244321}">
                <p14:modId xmlns:p14="http://schemas.microsoft.com/office/powerpoint/2010/main" val="1648790165"/>
              </p:ext>
            </p:extLst>
          </p:nvPr>
        </p:nvGraphicFramePr>
        <p:xfrm>
          <a:off x="228600" y="965200"/>
          <a:ext cx="8686800" cy="5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156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28600" y="152400"/>
            <a:ext cx="8686800" cy="685800"/>
          </a:xfrm>
        </p:spPr>
        <p:txBody>
          <a:bodyPr>
            <a:normAutofit/>
          </a:bodyPr>
          <a:lstStyle/>
          <a:p>
            <a:pPr>
              <a:spcAft>
                <a:spcPts val="600"/>
              </a:spcAft>
            </a:pPr>
            <a:r>
              <a:rPr lang="en-US" sz="3200" kern="1200" dirty="0">
                <a:latin typeface="Arial" panose="020B0604020202020204" pitchFamily="34" charset="0"/>
                <a:ea typeface="+mn-ea"/>
                <a:cs typeface="Arial" panose="020B0604020202020204" pitchFamily="34" charset="0"/>
              </a:rPr>
              <a:t>Presentation Overview</a:t>
            </a:r>
          </a:p>
        </p:txBody>
      </p:sp>
      <p:graphicFrame>
        <p:nvGraphicFramePr>
          <p:cNvPr id="6" name="Content Placeholder 1">
            <a:extLst>
              <a:ext uri="{FF2B5EF4-FFF2-40B4-BE49-F238E27FC236}">
                <a16:creationId xmlns:a16="http://schemas.microsoft.com/office/drawing/2014/main" id="{4BCB670F-3E72-5C44-4B09-3522618331E8}"/>
              </a:ext>
            </a:extLst>
          </p:cNvPr>
          <p:cNvGraphicFramePr/>
          <p:nvPr>
            <p:extLst>
              <p:ext uri="{D42A27DB-BD31-4B8C-83A1-F6EECF244321}">
                <p14:modId xmlns:p14="http://schemas.microsoft.com/office/powerpoint/2010/main" val="4217347079"/>
              </p:ext>
            </p:extLst>
          </p:nvPr>
        </p:nvGraphicFramePr>
        <p:xfrm>
          <a:off x="228600" y="990600"/>
          <a:ext cx="8686800" cy="513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1275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Submitting CSCs to Treasury</a:t>
            </a:r>
          </a:p>
        </p:txBody>
      </p:sp>
      <p:graphicFrame>
        <p:nvGraphicFramePr>
          <p:cNvPr id="6" name="Content Placeholder 5">
            <a:extLst>
              <a:ext uri="{FF2B5EF4-FFF2-40B4-BE49-F238E27FC236}">
                <a16:creationId xmlns:a16="http://schemas.microsoft.com/office/drawing/2014/main" id="{10B85F94-EEB6-4C36-5515-0E80572D85F6}"/>
              </a:ext>
            </a:extLst>
          </p:cNvPr>
          <p:cNvGraphicFramePr>
            <a:graphicFrameLocks noGrp="1"/>
          </p:cNvGraphicFramePr>
          <p:nvPr>
            <p:ph sz="quarter" idx="10"/>
            <p:extLst>
              <p:ext uri="{D42A27DB-BD31-4B8C-83A1-F6EECF244321}">
                <p14:modId xmlns:p14="http://schemas.microsoft.com/office/powerpoint/2010/main" val="2222567241"/>
              </p:ext>
            </p:extLst>
          </p:nvPr>
        </p:nvGraphicFramePr>
        <p:xfrm>
          <a:off x="228600" y="965200"/>
          <a:ext cx="8686800" cy="5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397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CSC Verification - Fiscal Service Tab</a:t>
            </a:r>
          </a:p>
          <a:p>
            <a:endParaRPr lang="en-US" sz="2000" dirty="0"/>
          </a:p>
        </p:txBody>
      </p:sp>
      <p:sp>
        <p:nvSpPr>
          <p:cNvPr id="8" name="Rectangle 7"/>
          <p:cNvSpPr/>
          <p:nvPr/>
        </p:nvSpPr>
        <p:spPr>
          <a:xfrm>
            <a:off x="-76200" y="872358"/>
            <a:ext cx="4648200" cy="1431161"/>
          </a:xfrm>
          <a:prstGeom prst="rect">
            <a:avLst/>
          </a:prstGeom>
        </p:spPr>
        <p:txBody>
          <a:bodyPr wrap="square">
            <a:spAutoFit/>
          </a:bodyPr>
          <a:lstStyle/>
          <a:p>
            <a:pPr marL="742950" lvl="1" indent="-285750">
              <a:spcAft>
                <a:spcPts val="600"/>
              </a:spcAft>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 Debt to Treasury (prior year-end)</a:t>
            </a:r>
          </a:p>
          <a:p>
            <a:pPr marL="742950" lvl="1" indent="-285750">
              <a:spcAft>
                <a:spcPts val="600"/>
              </a:spcAft>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 Borrowings from Treasury SOY</a:t>
            </a:r>
          </a:p>
          <a:p>
            <a:pPr marL="742950" lvl="1" indent="-285750">
              <a:spcAft>
                <a:spcPts val="600"/>
              </a:spcAft>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 Borrowings from Treasury EOY</a:t>
            </a:r>
          </a:p>
          <a:p>
            <a:pPr marL="742950" lvl="1" indent="-285750">
              <a:spcAft>
                <a:spcPts val="600"/>
              </a:spcAft>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 Repayments of Treasury Debt MOY</a:t>
            </a:r>
          </a:p>
        </p:txBody>
      </p:sp>
      <p:sp>
        <p:nvSpPr>
          <p:cNvPr id="9" name="Rectangle 8"/>
          <p:cNvSpPr/>
          <p:nvPr/>
        </p:nvSpPr>
        <p:spPr>
          <a:xfrm>
            <a:off x="4343400" y="872358"/>
            <a:ext cx="4800600" cy="1431161"/>
          </a:xfrm>
          <a:prstGeom prst="rect">
            <a:avLst/>
          </a:prstGeom>
        </p:spPr>
        <p:txBody>
          <a:bodyPr wrap="square">
            <a:spAutoFit/>
          </a:bodyPr>
          <a:lstStyle/>
          <a:p>
            <a:pPr marL="742950" lvl="1" indent="-285750">
              <a:spcAft>
                <a:spcPts val="600"/>
              </a:spcAft>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 Repayments of Treasury Debt EOY</a:t>
            </a:r>
          </a:p>
          <a:p>
            <a:pPr marL="742950" lvl="1" indent="-285750">
              <a:spcAft>
                <a:spcPts val="600"/>
              </a:spcAft>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 Debt to Treasury (current year-end)</a:t>
            </a:r>
          </a:p>
          <a:p>
            <a:pPr marL="742950" lvl="1" indent="-285750">
              <a:spcAft>
                <a:spcPts val="600"/>
              </a:spcAft>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 Interest Owed</a:t>
            </a:r>
          </a:p>
          <a:p>
            <a:pPr marL="742950" lvl="1" indent="-285750">
              <a:spcAft>
                <a:spcPts val="600"/>
              </a:spcAft>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 Interest Earned</a:t>
            </a:r>
          </a:p>
        </p:txBody>
      </p:sp>
      <p:pic>
        <p:nvPicPr>
          <p:cNvPr id="13" name="Content Placeholder 12">
            <a:extLst>
              <a:ext uri="{FF2B5EF4-FFF2-40B4-BE49-F238E27FC236}">
                <a16:creationId xmlns:a16="http://schemas.microsoft.com/office/drawing/2014/main" id="{C9BA2B18-4836-4654-94BE-364EAD4451E2}"/>
              </a:ext>
            </a:extLst>
          </p:cNvPr>
          <p:cNvPicPr>
            <a:picLocks noGrp="1" noChangeAspect="1"/>
          </p:cNvPicPr>
          <p:nvPr>
            <p:ph sz="quarter" idx="10"/>
          </p:nvPr>
        </p:nvPicPr>
        <p:blipFill>
          <a:blip r:embed="rId2"/>
          <a:stretch>
            <a:fillRect/>
          </a:stretch>
        </p:blipFill>
        <p:spPr>
          <a:xfrm>
            <a:off x="228600" y="2361484"/>
            <a:ext cx="8686800" cy="3834521"/>
          </a:xfrm>
          <a:ln w="12700">
            <a:solidFill>
              <a:schemeClr val="tx1"/>
            </a:solidFill>
          </a:ln>
        </p:spPr>
      </p:pic>
      <p:sp>
        <p:nvSpPr>
          <p:cNvPr id="2" name="Rectangle: Rounded Corners 1">
            <a:extLst>
              <a:ext uri="{FF2B5EF4-FFF2-40B4-BE49-F238E27FC236}">
                <a16:creationId xmlns:a16="http://schemas.microsoft.com/office/drawing/2014/main" id="{1ADE1446-8D20-B14A-319A-0F4441A6400D}"/>
              </a:ext>
            </a:extLst>
          </p:cNvPr>
          <p:cNvSpPr/>
          <p:nvPr/>
        </p:nvSpPr>
        <p:spPr>
          <a:xfrm>
            <a:off x="228600" y="905973"/>
            <a:ext cx="8686800" cy="1410579"/>
          </a:xfrm>
          <a:prstGeom prst="round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9791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CSC Verification - Fiscal Service Tab</a:t>
            </a:r>
          </a:p>
          <a:p>
            <a:endParaRPr lang="en-US" sz="2000" dirty="0"/>
          </a:p>
        </p:txBody>
      </p:sp>
      <p:sp>
        <p:nvSpPr>
          <p:cNvPr id="8" name="Rectangle: Rounded Corners 7"/>
          <p:cNvSpPr/>
          <p:nvPr/>
        </p:nvSpPr>
        <p:spPr>
          <a:xfrm>
            <a:off x="152400" y="990600"/>
            <a:ext cx="8763000" cy="1004530"/>
          </a:xfrm>
          <a:prstGeom prst="roundRect">
            <a:avLst/>
          </a:prstGeom>
          <a:solidFill>
            <a:schemeClr val="accent1">
              <a:lumMod val="20000"/>
              <a:lumOff val="80000"/>
            </a:schemeClr>
          </a:solidFill>
        </p:spPr>
        <p:txBody>
          <a:bodyPr wrap="square">
            <a:spAutoFit/>
          </a:bodyPr>
          <a:lstStyle/>
          <a:p>
            <a:pPr marL="342900" indent="-342900">
              <a:spcAft>
                <a:spcPts val="600"/>
              </a:spcAft>
              <a:buSzPct val="100000"/>
              <a:buFont typeface="Arial" panose="020B0604020202020204" pitchFamily="34" charset="0"/>
              <a:buChar char="•"/>
            </a:pPr>
            <a:r>
              <a:rPr lang="en-US" sz="2400" dirty="0"/>
              <a:t>Only one CSC should be submitted for each sub-cohort</a:t>
            </a:r>
          </a:p>
          <a:p>
            <a:pPr marL="342900" indent="-342900">
              <a:spcAft>
                <a:spcPts val="600"/>
              </a:spcAft>
              <a:buSzPct val="100000"/>
              <a:buFont typeface="Arial" panose="020B0604020202020204" pitchFamily="34" charset="0"/>
              <a:buChar char="•"/>
            </a:pPr>
            <a:r>
              <a:rPr lang="en-US" sz="2400" dirty="0"/>
              <a:t>All Cohort Years must be included in one CSC</a:t>
            </a:r>
          </a:p>
        </p:txBody>
      </p:sp>
      <p:pic>
        <p:nvPicPr>
          <p:cNvPr id="1026" name="Picture 2">
            <a:extLst>
              <a:ext uri="{FF2B5EF4-FFF2-40B4-BE49-F238E27FC236}">
                <a16:creationId xmlns:a16="http://schemas.microsoft.com/office/drawing/2014/main" id="{7B6F906C-36CB-43B2-A69E-AE65AE83D1FE}"/>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86800" cy="35814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292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CSC Verification – Possible Issues</a:t>
            </a:r>
          </a:p>
          <a:p>
            <a:endParaRPr lang="en-US" sz="2000" dirty="0"/>
          </a:p>
        </p:txBody>
      </p:sp>
      <p:sp>
        <p:nvSpPr>
          <p:cNvPr id="5" name="Rectangle: Rounded Corners 4">
            <a:extLst>
              <a:ext uri="{FF2B5EF4-FFF2-40B4-BE49-F238E27FC236}">
                <a16:creationId xmlns:a16="http://schemas.microsoft.com/office/drawing/2014/main" id="{A8E196AC-87B5-2169-5F51-1247DB75EC5F}"/>
              </a:ext>
            </a:extLst>
          </p:cNvPr>
          <p:cNvSpPr/>
          <p:nvPr/>
        </p:nvSpPr>
        <p:spPr>
          <a:xfrm>
            <a:off x="152400" y="918936"/>
            <a:ext cx="8763000" cy="1004530"/>
          </a:xfrm>
          <a:prstGeom prst="roundRect">
            <a:avLst/>
          </a:prstGeom>
          <a:solidFill>
            <a:schemeClr val="accent1">
              <a:lumMod val="20000"/>
              <a:lumOff val="80000"/>
            </a:schemeClr>
          </a:solidFill>
        </p:spPr>
        <p:txBody>
          <a:bodyPr wrap="square">
            <a:spAutoFit/>
          </a:bodyPr>
          <a:lstStyle/>
          <a:p>
            <a:pPr marL="342900" indent="-342900">
              <a:spcAft>
                <a:spcPts val="600"/>
              </a:spcAft>
              <a:buSzPct val="100000"/>
              <a:buFont typeface="Arial" panose="020B0604020202020204" pitchFamily="34" charset="0"/>
              <a:buChar char="•"/>
            </a:pPr>
            <a:r>
              <a:rPr lang="en-US" sz="2400" dirty="0"/>
              <a:t>Misclassified or missing borrowings/repayments (SOY/EOY/MOY)</a:t>
            </a:r>
          </a:p>
          <a:p>
            <a:pPr marL="342900" indent="-342900">
              <a:spcAft>
                <a:spcPts val="600"/>
              </a:spcAft>
              <a:buSzPct val="100000"/>
              <a:buFont typeface="Arial" panose="020B0604020202020204" pitchFamily="34" charset="0"/>
              <a:buChar char="•"/>
            </a:pPr>
            <a:r>
              <a:rPr lang="en-US" sz="2400" dirty="0"/>
              <a:t>Negative Interest Earned amounts</a:t>
            </a:r>
          </a:p>
        </p:txBody>
      </p:sp>
      <p:pic>
        <p:nvPicPr>
          <p:cNvPr id="9" name="Picture 8">
            <a:extLst>
              <a:ext uri="{FF2B5EF4-FFF2-40B4-BE49-F238E27FC236}">
                <a16:creationId xmlns:a16="http://schemas.microsoft.com/office/drawing/2014/main" id="{41D77567-5D5C-E18B-7CFC-C8B60F8522F9}"/>
              </a:ext>
            </a:extLst>
          </p:cNvPr>
          <p:cNvPicPr>
            <a:picLocks noChangeAspect="1"/>
          </p:cNvPicPr>
          <p:nvPr/>
        </p:nvPicPr>
        <p:blipFill>
          <a:blip r:embed="rId2"/>
          <a:stretch>
            <a:fillRect/>
          </a:stretch>
        </p:blipFill>
        <p:spPr>
          <a:xfrm>
            <a:off x="304800" y="1923466"/>
            <a:ext cx="8458200" cy="4248734"/>
          </a:xfrm>
          <a:prstGeom prst="rect">
            <a:avLst/>
          </a:prstGeom>
          <a:ln>
            <a:solidFill>
              <a:schemeClr val="tx1"/>
            </a:solidFill>
          </a:ln>
        </p:spPr>
      </p:pic>
    </p:spTree>
    <p:extLst>
      <p:ext uri="{BB962C8B-B14F-4D97-AF65-F5344CB8AC3E}">
        <p14:creationId xmlns:p14="http://schemas.microsoft.com/office/powerpoint/2010/main" val="2944910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Borrowings to Pay Interest</a:t>
            </a:r>
          </a:p>
        </p:txBody>
      </p:sp>
      <p:graphicFrame>
        <p:nvGraphicFramePr>
          <p:cNvPr id="6" name="Content Placeholder 5">
            <a:extLst>
              <a:ext uri="{FF2B5EF4-FFF2-40B4-BE49-F238E27FC236}">
                <a16:creationId xmlns:a16="http://schemas.microsoft.com/office/drawing/2014/main" id="{8818A8BE-108A-ED1B-D14B-E9392CE89988}"/>
              </a:ext>
            </a:extLst>
          </p:cNvPr>
          <p:cNvGraphicFramePr>
            <a:graphicFrameLocks noGrp="1"/>
          </p:cNvGraphicFramePr>
          <p:nvPr>
            <p:ph sz="quarter" idx="10"/>
            <p:extLst>
              <p:ext uri="{D42A27DB-BD31-4B8C-83A1-F6EECF244321}">
                <p14:modId xmlns:p14="http://schemas.microsoft.com/office/powerpoint/2010/main" val="2196688525"/>
              </p:ext>
            </p:extLst>
          </p:nvPr>
        </p:nvGraphicFramePr>
        <p:xfrm>
          <a:off x="228600" y="965200"/>
          <a:ext cx="8686800" cy="5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8413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E202CE-EDBC-3A85-81C3-D181DDC6C0DB}"/>
              </a:ext>
            </a:extLst>
          </p:cNvPr>
          <p:cNvSpPr>
            <a:spLocks noGrp="1"/>
          </p:cNvSpPr>
          <p:nvPr>
            <p:ph sz="quarter" idx="11"/>
          </p:nvPr>
        </p:nvSpPr>
        <p:spPr>
          <a:xfrm>
            <a:off x="152400" y="190882"/>
            <a:ext cx="8686800" cy="685800"/>
          </a:xfrm>
        </p:spPr>
        <p:txBody>
          <a:bodyPr/>
          <a:lstStyle/>
          <a:p>
            <a:r>
              <a:rPr lang="en-US" b="1" dirty="0">
                <a:ln w="11113" cap="flat" cmpd="sng" algn="ctr">
                  <a:solidFill>
                    <a:srgbClr val="ED7D31"/>
                  </a:solidFill>
                  <a:prstDash val="solid"/>
                  <a:round/>
                </a:ln>
                <a:solidFill>
                  <a:srgbClr val="00B0F0"/>
                </a:solidFill>
                <a:effectLst/>
                <a:ea typeface="Calibri" panose="020F0502020204030204" pitchFamily="34" charset="0"/>
              </a:rPr>
              <a:t>E</a:t>
            </a:r>
            <a:r>
              <a:rPr lang="en-US" sz="3600" dirty="0">
                <a:effectLst/>
                <a:ea typeface="Calibri" panose="020F0502020204030204" pitchFamily="34" charset="0"/>
              </a:rPr>
              <a:t>-mail Verification from Borrowings</a:t>
            </a:r>
            <a:endParaRPr lang="en-US" dirty="0"/>
          </a:p>
        </p:txBody>
      </p:sp>
      <p:sp>
        <p:nvSpPr>
          <p:cNvPr id="4" name="TextBox 3">
            <a:extLst>
              <a:ext uri="{FF2B5EF4-FFF2-40B4-BE49-F238E27FC236}">
                <a16:creationId xmlns:a16="http://schemas.microsoft.com/office/drawing/2014/main" id="{A039F651-0311-912F-F009-6B9CBA492B3A}"/>
              </a:ext>
            </a:extLst>
          </p:cNvPr>
          <p:cNvSpPr txBox="1"/>
          <p:nvPr/>
        </p:nvSpPr>
        <p:spPr>
          <a:xfrm>
            <a:off x="7315200" y="241394"/>
            <a:ext cx="1981200" cy="584775"/>
          </a:xfrm>
          <a:prstGeom prst="rect">
            <a:avLst/>
          </a:prstGeom>
          <a:noFill/>
        </p:spPr>
        <p:txBody>
          <a:bodyPr wrap="square" rtlCol="0">
            <a:spAutoFit/>
          </a:bodyPr>
          <a:lstStyle/>
          <a:p>
            <a:r>
              <a:rPr lang="en-US" sz="3200" dirty="0">
                <a:effectLst/>
                <a:ea typeface="Calibri" panose="020F0502020204030204" pitchFamily="34" charset="0"/>
              </a:rPr>
              <a:t>(SUCC</a:t>
            </a:r>
            <a:r>
              <a:rPr lang="en-US" sz="3200" b="1" dirty="0">
                <a:ln w="11113" cap="flat" cmpd="sng" algn="ctr">
                  <a:solidFill>
                    <a:srgbClr val="ED7D31"/>
                  </a:solidFill>
                  <a:prstDash val="solid"/>
                  <a:round/>
                </a:ln>
                <a:solidFill>
                  <a:srgbClr val="00B0F0"/>
                </a:solidFill>
                <a:effectLst/>
                <a:ea typeface="Calibri" panose="020F0502020204030204" pitchFamily="34" charset="0"/>
              </a:rPr>
              <a:t>E</a:t>
            </a:r>
            <a:r>
              <a:rPr lang="en-US" sz="3200" dirty="0">
                <a:effectLst/>
                <a:ea typeface="Calibri" panose="020F0502020204030204" pitchFamily="34" charset="0"/>
              </a:rPr>
              <a:t>SS)</a:t>
            </a:r>
            <a:endParaRPr lang="en-US" sz="3200" dirty="0"/>
          </a:p>
        </p:txBody>
      </p:sp>
      <p:graphicFrame>
        <p:nvGraphicFramePr>
          <p:cNvPr id="7" name="Content Placeholder 6">
            <a:extLst>
              <a:ext uri="{FF2B5EF4-FFF2-40B4-BE49-F238E27FC236}">
                <a16:creationId xmlns:a16="http://schemas.microsoft.com/office/drawing/2014/main" id="{B1B5CA98-145B-E0DB-7376-B1A233495B56}"/>
              </a:ext>
            </a:extLst>
          </p:cNvPr>
          <p:cNvGraphicFramePr>
            <a:graphicFrameLocks noGrp="1"/>
          </p:cNvGraphicFramePr>
          <p:nvPr>
            <p:ph sz="quarter" idx="10"/>
            <p:extLst>
              <p:ext uri="{D42A27DB-BD31-4B8C-83A1-F6EECF244321}">
                <p14:modId xmlns:p14="http://schemas.microsoft.com/office/powerpoint/2010/main" val="872040015"/>
              </p:ext>
            </p:extLst>
          </p:nvPr>
        </p:nvGraphicFramePr>
        <p:xfrm>
          <a:off x="228600" y="965200"/>
          <a:ext cx="8686800" cy="520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923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marL="0" marR="0" indent="0">
              <a:lnSpc>
                <a:spcPct val="107000"/>
              </a:lnSpc>
              <a:spcBef>
                <a:spcPts val="0"/>
              </a:spcBef>
              <a:spcAft>
                <a:spcPts val="800"/>
              </a:spcAft>
              <a:buNone/>
            </a:pPr>
            <a:r>
              <a:rPr lang="en-US" b="1" dirty="0">
                <a:ln w="11113" cap="flat" cmpd="sng" algn="ctr">
                  <a:solidFill>
                    <a:srgbClr val="ED7D31"/>
                  </a:solidFill>
                  <a:prstDash val="solid"/>
                  <a:round/>
                </a:ln>
                <a:solidFill>
                  <a:srgbClr val="00B0F0"/>
                </a:solidFill>
                <a:effectLst/>
                <a:ea typeface="Calibri" panose="020F0502020204030204" pitchFamily="34" charset="0"/>
              </a:rPr>
              <a:t>S</a:t>
            </a:r>
            <a:r>
              <a:rPr lang="en-US" sz="3600" dirty="0">
                <a:effectLst/>
                <a:ea typeface="Calibri" panose="020F0502020204030204" pitchFamily="34" charset="0"/>
              </a:rPr>
              <a:t>end IPAC for Interest Costs </a:t>
            </a:r>
          </a:p>
        </p:txBody>
      </p:sp>
      <p:graphicFrame>
        <p:nvGraphicFramePr>
          <p:cNvPr id="5" name="Table 4"/>
          <p:cNvGraphicFramePr>
            <a:graphicFrameLocks noGrp="1"/>
          </p:cNvGraphicFramePr>
          <p:nvPr>
            <p:extLst>
              <p:ext uri="{D42A27DB-BD31-4B8C-83A1-F6EECF244321}">
                <p14:modId xmlns:p14="http://schemas.microsoft.com/office/powerpoint/2010/main" val="788559843"/>
              </p:ext>
            </p:extLst>
          </p:nvPr>
        </p:nvGraphicFramePr>
        <p:xfrm>
          <a:off x="867568" y="3810000"/>
          <a:ext cx="7408864" cy="2362198"/>
        </p:xfrm>
        <a:graphic>
          <a:graphicData uri="http://schemas.openxmlformats.org/drawingml/2006/table">
            <a:tbl>
              <a:tblPr firstRow="1" bandRow="1">
                <a:tableStyleId>{616DA210-FB5B-4158-B5E0-FEB733F419BA}</a:tableStyleId>
              </a:tblPr>
              <a:tblGrid>
                <a:gridCol w="1312060">
                  <a:extLst>
                    <a:ext uri="{9D8B030D-6E8A-4147-A177-3AD203B41FA5}">
                      <a16:colId xmlns:a16="http://schemas.microsoft.com/office/drawing/2014/main" val="20000"/>
                    </a:ext>
                  </a:extLst>
                </a:gridCol>
                <a:gridCol w="2348693">
                  <a:extLst>
                    <a:ext uri="{9D8B030D-6E8A-4147-A177-3AD203B41FA5}">
                      <a16:colId xmlns:a16="http://schemas.microsoft.com/office/drawing/2014/main" val="20001"/>
                    </a:ext>
                  </a:extLst>
                </a:gridCol>
                <a:gridCol w="2348693">
                  <a:extLst>
                    <a:ext uri="{9D8B030D-6E8A-4147-A177-3AD203B41FA5}">
                      <a16:colId xmlns:a16="http://schemas.microsoft.com/office/drawing/2014/main" val="20002"/>
                    </a:ext>
                  </a:extLst>
                </a:gridCol>
                <a:gridCol w="1399418">
                  <a:extLst>
                    <a:ext uri="{9D8B030D-6E8A-4147-A177-3AD203B41FA5}">
                      <a16:colId xmlns:a16="http://schemas.microsoft.com/office/drawing/2014/main" val="20003"/>
                    </a:ext>
                  </a:extLst>
                </a:gridCol>
              </a:tblGrid>
              <a:tr h="565464">
                <a:tc>
                  <a:txBody>
                    <a:bodyPr/>
                    <a:lstStyle/>
                    <a:p>
                      <a:pPr algn="ctr"/>
                      <a:r>
                        <a:rPr lang="en-US" sz="1400" dirty="0">
                          <a:solidFill>
                            <a:schemeClr val="bg1"/>
                          </a:solidFill>
                          <a:latin typeface="+mj-lt"/>
                        </a:rPr>
                        <a:t>Transaction Type</a:t>
                      </a:r>
                    </a:p>
                  </a:txBody>
                  <a:tcPr marL="91464" marR="91464" marT="45680" marB="456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p>
                      <a:pPr marL="0" algn="ctr" defTabSz="914400" rtl="0" eaLnBrk="1" latinLnBrk="0" hangingPunct="1"/>
                      <a:r>
                        <a:rPr lang="en-US" sz="1400" b="1" kern="1200" dirty="0">
                          <a:solidFill>
                            <a:schemeClr val="bg1"/>
                          </a:solidFill>
                          <a:latin typeface="+mj-lt"/>
                          <a:ea typeface="+mn-ea"/>
                          <a:cs typeface="+mn-cs"/>
                        </a:rPr>
                        <a:t>Entity</a:t>
                      </a:r>
                    </a:p>
                  </a:txBody>
                  <a:tcPr marL="91464" marR="91464" marT="45680" marB="456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p>
                      <a:pPr marL="0" algn="ctr" defTabSz="914400" rtl="0" eaLnBrk="1" latinLnBrk="0" hangingPunct="1"/>
                      <a:r>
                        <a:rPr lang="en-US" sz="1400" b="1" kern="1200" dirty="0">
                          <a:solidFill>
                            <a:schemeClr val="bg1"/>
                          </a:solidFill>
                          <a:latin typeface="+mj-lt"/>
                          <a:ea typeface="+mn-ea"/>
                          <a:cs typeface="+mn-cs"/>
                        </a:rPr>
                        <a:t>TAS</a:t>
                      </a:r>
                    </a:p>
                  </a:txBody>
                  <a:tcPr marL="91464" marR="91464" marT="45680" marB="45680" anchor="ctr" anchorCtr="1">
                    <a:lnL w="12700" cap="flat" cmpd="sng" algn="ctr">
                      <a:solidFill>
                        <a:schemeClr val="tx1"/>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p>
                      <a:pPr marL="0" algn="ctr" defTabSz="914400" rtl="0" eaLnBrk="1" latinLnBrk="0" hangingPunct="1"/>
                      <a:r>
                        <a:rPr lang="en-US" sz="1400" b="1" kern="1200" dirty="0">
                          <a:solidFill>
                            <a:schemeClr val="bg1"/>
                          </a:solidFill>
                          <a:latin typeface="+mj-lt"/>
                          <a:ea typeface="+mn-ea"/>
                          <a:cs typeface="+mn-cs"/>
                        </a:rPr>
                        <a:t>BETC*</a:t>
                      </a:r>
                    </a:p>
                  </a:txBody>
                  <a:tcPr marL="91464" marR="91464" marT="45680" marB="45680" anchor="ctr" anchorCtr="1">
                    <a:lnL w="12700" cap="flat" cmpd="sng" algn="ctr">
                      <a:solidFill>
                        <a:srgbClr val="04325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extLst>
                  <a:ext uri="{0D108BD9-81ED-4DB2-BD59-A6C34878D82A}">
                    <a16:rowId xmlns:a16="http://schemas.microsoft.com/office/drawing/2014/main" val="10000"/>
                  </a:ext>
                </a:extLst>
              </a:tr>
              <a:tr h="316101">
                <a:tc rowSpan="2">
                  <a:txBody>
                    <a:bodyPr/>
                    <a:lstStyle/>
                    <a:p>
                      <a:pPr marL="0" algn="ctr" defTabSz="914400" rtl="0" eaLnBrk="1" latinLnBrk="0" hangingPunct="1"/>
                      <a:r>
                        <a:rPr lang="en-US" sz="1300" b="0" kern="1200" dirty="0">
                          <a:solidFill>
                            <a:schemeClr val="tx1"/>
                          </a:solidFill>
                          <a:latin typeface="+mj-lt"/>
                          <a:ea typeface="+mn-ea"/>
                          <a:cs typeface="+mn-cs"/>
                        </a:rPr>
                        <a:t>Payment</a:t>
                      </a:r>
                    </a:p>
                  </a:txBody>
                  <a:tcPr marL="91464" marR="91464" marT="45680" marB="456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F"/>
                    </a:solidFill>
                  </a:tcPr>
                </a:tc>
                <a:tc>
                  <a:txBody>
                    <a:bodyPr/>
                    <a:lstStyle/>
                    <a:p>
                      <a:pPr marL="0" algn="ctr" defTabSz="914400" rtl="0" eaLnBrk="1" latinLnBrk="0" hangingPunct="1"/>
                      <a:r>
                        <a:rPr lang="en-US" sz="1300" b="0" kern="1200" dirty="0">
                          <a:solidFill>
                            <a:schemeClr val="tx1"/>
                          </a:solidFill>
                          <a:latin typeface="+mn-lt"/>
                          <a:ea typeface="+mn-ea"/>
                          <a:cs typeface="+mn-cs"/>
                        </a:rPr>
                        <a:t>Sender</a:t>
                      </a:r>
                      <a:endParaRPr lang="en-US" sz="1300" b="0" kern="1200" dirty="0">
                        <a:solidFill>
                          <a:schemeClr val="tx1"/>
                        </a:solidFill>
                        <a:latin typeface="+mj-lt"/>
                        <a:ea typeface="+mn-ea"/>
                        <a:cs typeface="+mn-cs"/>
                      </a:endParaRP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F"/>
                    </a:solidFill>
                  </a:tcPr>
                </a:tc>
                <a:tc>
                  <a:txBody>
                    <a:bodyPr/>
                    <a:lstStyle/>
                    <a:p>
                      <a:pPr marL="0" algn="ctr" defTabSz="914400" rtl="0" eaLnBrk="1" latinLnBrk="0" hangingPunct="1"/>
                      <a:r>
                        <a:rPr lang="en-US" sz="1300" b="0" kern="1200" dirty="0">
                          <a:solidFill>
                            <a:schemeClr val="tx1"/>
                          </a:solidFill>
                          <a:latin typeface="+mj-lt"/>
                          <a:ea typeface="+mn-ea"/>
                          <a:cs typeface="+mn-cs"/>
                        </a:rPr>
                        <a:t>Agency Expenditure </a:t>
                      </a:r>
                      <a:r>
                        <a:rPr lang="en-US" sz="1300" b="0" kern="1200" baseline="0" dirty="0">
                          <a:solidFill>
                            <a:schemeClr val="tx1"/>
                          </a:solidFill>
                          <a:latin typeface="+mj-lt"/>
                          <a:ea typeface="+mn-ea"/>
                          <a:cs typeface="+mn-cs"/>
                        </a:rPr>
                        <a:t>Account</a:t>
                      </a:r>
                      <a:endParaRPr lang="en-US" sz="1300" b="0" kern="1200" dirty="0">
                        <a:solidFill>
                          <a:schemeClr val="tx1"/>
                        </a:solidFill>
                        <a:latin typeface="+mj-lt"/>
                        <a:ea typeface="+mn-ea"/>
                        <a:cs typeface="+mn-cs"/>
                      </a:endParaRP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Calibri" panose="020F0502020204030204" pitchFamily="34" charset="0"/>
                          <a:ea typeface="Times New Roman" panose="02020603050405020304" pitchFamily="18" charset="0"/>
                        </a:rPr>
                        <a:t>BFSXPD</a:t>
                      </a:r>
                      <a:endParaRPr lang="en-US" sz="1300" b="0" kern="1200" dirty="0">
                        <a:solidFill>
                          <a:schemeClr val="tx1"/>
                        </a:solidFill>
                        <a:latin typeface="+mn-lt"/>
                        <a:ea typeface="+mn-ea"/>
                        <a:cs typeface="+mn-cs"/>
                      </a:endParaRPr>
                    </a:p>
                  </a:txBody>
                  <a:tcPr marL="91464" marR="91464" marT="45680" marB="456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F"/>
                    </a:solidFill>
                  </a:tcPr>
                </a:tc>
                <a:extLst>
                  <a:ext uri="{0D108BD9-81ED-4DB2-BD59-A6C34878D82A}">
                    <a16:rowId xmlns:a16="http://schemas.microsoft.com/office/drawing/2014/main" val="10001"/>
                  </a:ext>
                </a:extLst>
              </a:tr>
              <a:tr h="316101">
                <a:tc vMerge="1">
                  <a:txBody>
                    <a:bodyPr/>
                    <a:lstStyle/>
                    <a:p>
                      <a:pPr marL="0" algn="ctr" defTabSz="914400" rtl="0" eaLnBrk="1" latinLnBrk="0" hangingPunct="1"/>
                      <a:endParaRPr lang="en-US" sz="1300" b="0" i="1" kern="1200" dirty="0">
                        <a:solidFill>
                          <a:schemeClr val="tx1"/>
                        </a:solidFill>
                        <a:latin typeface="+mj-lt"/>
                        <a:ea typeface="+mn-ea"/>
                        <a:cs typeface="+mn-cs"/>
                      </a:endParaRPr>
                    </a:p>
                  </a:txBody>
                  <a:tcPr marL="91464" marR="91464"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mn-cs"/>
                        </a:rPr>
                        <a:t>Receiver</a:t>
                      </a: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mn-cs"/>
                        </a:rPr>
                        <a:t>020 1499 000</a:t>
                      </a: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Calibri" panose="020F0502020204030204" pitchFamily="34" charset="0"/>
                          <a:ea typeface="Times New Roman" panose="02020603050405020304" pitchFamily="18" charset="0"/>
                        </a:rPr>
                        <a:t>TREACEXP</a:t>
                      </a:r>
                      <a:endParaRPr lang="en-US" sz="1300" b="0" kern="1200" dirty="0">
                        <a:solidFill>
                          <a:schemeClr val="tx1"/>
                        </a:solidFill>
                        <a:latin typeface="+mj-lt"/>
                        <a:ea typeface="+mn-ea"/>
                        <a:cs typeface="+mn-cs"/>
                      </a:endParaRPr>
                    </a:p>
                  </a:txBody>
                  <a:tcPr marL="91464" marR="91464" marT="45680" marB="456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F"/>
                    </a:solidFill>
                  </a:tcPr>
                </a:tc>
                <a:extLst>
                  <a:ext uri="{0D108BD9-81ED-4DB2-BD59-A6C34878D82A}">
                    <a16:rowId xmlns:a16="http://schemas.microsoft.com/office/drawing/2014/main" val="10002"/>
                  </a:ext>
                </a:extLst>
              </a:tr>
              <a:tr h="266165">
                <a:tc gridSpan="4">
                  <a:txBody>
                    <a:bodyPr/>
                    <a:lstStyle/>
                    <a:p>
                      <a:pPr marL="0" algn="ctr" defTabSz="914400" rtl="0" eaLnBrk="1" latinLnBrk="0" hangingPunct="1"/>
                      <a:r>
                        <a:rPr lang="en-US" sz="1000" b="1" i="1" kern="1200" dirty="0">
                          <a:solidFill>
                            <a:schemeClr val="tx1"/>
                          </a:solidFill>
                          <a:latin typeface="+mj-lt"/>
                          <a:ea typeface="+mn-ea"/>
                          <a:cs typeface="+mn-cs"/>
                        </a:rPr>
                        <a:t>Use when submitting an interest payment</a:t>
                      </a:r>
                      <a:r>
                        <a:rPr lang="en-US" sz="1000" b="0" i="1" kern="1200" dirty="0">
                          <a:solidFill>
                            <a:schemeClr val="tx1"/>
                          </a:solidFill>
                          <a:latin typeface="+mj-lt"/>
                          <a:ea typeface="+mn-ea"/>
                          <a:cs typeface="+mn-cs"/>
                        </a:rPr>
                        <a:t>.</a:t>
                      </a:r>
                    </a:p>
                  </a:txBody>
                  <a:tcPr marL="91464" marR="91464" marT="45680" marB="456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9EA2"/>
                    </a:solidFill>
                  </a:tcPr>
                </a:tc>
                <a:tc hMerge="1">
                  <a:txBody>
                    <a:bodyPr/>
                    <a:lstStyle/>
                    <a:p>
                      <a:endParaRPr lang="en-US"/>
                    </a:p>
                  </a:txBody>
                  <a:tcPr/>
                </a:tc>
                <a:tc hMerge="1">
                  <a:txBody>
                    <a:bodyPr/>
                    <a:lstStyle/>
                    <a:p>
                      <a:pPr marL="0" algn="ctr" defTabSz="914400" rtl="0" eaLnBrk="1" latinLnBrk="0" hangingPunct="1"/>
                      <a:endParaRPr lang="en-US" sz="1200" b="0" i="1" kern="1200" dirty="0">
                        <a:solidFill>
                          <a:schemeClr val="tx1"/>
                        </a:solidFill>
                        <a:latin typeface="+mj-lt"/>
                        <a:ea typeface="+mn-ea"/>
                        <a:cs typeface="+mn-cs"/>
                      </a:endParaRPr>
                    </a:p>
                  </a:txBody>
                  <a:tcPr marL="91449" marR="91449"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3"/>
                  </a:ext>
                </a:extLst>
              </a:tr>
              <a:tr h="316101">
                <a:tc rowSpan="2">
                  <a:txBody>
                    <a:bodyPr/>
                    <a:lstStyle/>
                    <a:p>
                      <a:pPr marL="0" algn="ctr" defTabSz="914400" rtl="0" eaLnBrk="1" latinLnBrk="0" hangingPunct="1"/>
                      <a:r>
                        <a:rPr lang="en-US" sz="1300" b="0" kern="1200" dirty="0">
                          <a:solidFill>
                            <a:schemeClr val="tx1"/>
                          </a:solidFill>
                          <a:latin typeface="+mj-lt"/>
                          <a:ea typeface="+mn-ea"/>
                          <a:cs typeface="+mn-cs"/>
                        </a:rPr>
                        <a:t>Adjustment</a:t>
                      </a:r>
                      <a:endParaRPr lang="en-US" sz="1300" b="0" i="1" kern="1200" dirty="0">
                        <a:solidFill>
                          <a:schemeClr val="tx1"/>
                        </a:solidFill>
                        <a:latin typeface="+mj-lt"/>
                        <a:ea typeface="+mn-ea"/>
                        <a:cs typeface="+mn-cs"/>
                      </a:endParaRPr>
                    </a:p>
                  </a:txBody>
                  <a:tcPr marL="91464" marR="91464" marT="45680" marB="456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algn="ctr" defTabSz="914400" rtl="0" eaLnBrk="1" latinLnBrk="0" hangingPunct="1"/>
                      <a:r>
                        <a:rPr lang="en-US" sz="1300" b="0" kern="1200" dirty="0">
                          <a:solidFill>
                            <a:schemeClr val="tx1"/>
                          </a:solidFill>
                          <a:latin typeface="+mn-lt"/>
                          <a:ea typeface="+mn-ea"/>
                          <a:cs typeface="+mn-cs"/>
                        </a:rPr>
                        <a:t>Sender</a:t>
                      </a: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algn="ctr" defTabSz="914400" rtl="0" eaLnBrk="1" latinLnBrk="0" hangingPunct="1"/>
                      <a:r>
                        <a:rPr lang="en-US" sz="1300" b="0" kern="1200" dirty="0">
                          <a:solidFill>
                            <a:schemeClr val="tx1"/>
                          </a:solidFill>
                          <a:latin typeface="+mn-lt"/>
                          <a:ea typeface="+mn-ea"/>
                          <a:cs typeface="+mn-cs"/>
                        </a:rPr>
                        <a:t>Agency Expenditure </a:t>
                      </a:r>
                      <a:r>
                        <a:rPr lang="en-US" sz="1300" b="0" kern="1200" baseline="0" dirty="0">
                          <a:solidFill>
                            <a:schemeClr val="tx1"/>
                          </a:solidFill>
                          <a:latin typeface="+mn-lt"/>
                          <a:ea typeface="+mn-ea"/>
                          <a:cs typeface="+mn-cs"/>
                        </a:rPr>
                        <a:t>Account</a:t>
                      </a:r>
                      <a:endParaRPr lang="en-US" sz="1300" b="0" kern="1200" dirty="0">
                        <a:solidFill>
                          <a:schemeClr val="tx1"/>
                        </a:solidFill>
                        <a:latin typeface="+mn-lt"/>
                        <a:ea typeface="+mn-ea"/>
                        <a:cs typeface="+mn-cs"/>
                      </a:endParaRP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Times New Roman" panose="02020603050405020304" pitchFamily="18" charset="0"/>
                        </a:rPr>
                        <a:t>BFSXAJ</a:t>
                      </a:r>
                      <a:endParaRPr lang="en-US" sz="1300" b="0" kern="1200" dirty="0">
                        <a:solidFill>
                          <a:schemeClr val="tx1"/>
                        </a:solidFill>
                        <a:latin typeface="+mn-lt"/>
                        <a:ea typeface="+mn-ea"/>
                        <a:cs typeface="+mn-cs"/>
                      </a:endParaRPr>
                    </a:p>
                  </a:txBody>
                  <a:tcPr marL="91464" marR="91464" marT="45680" marB="456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4"/>
                  </a:ext>
                </a:extLst>
              </a:tr>
              <a:tr h="316101">
                <a:tc vMerge="1">
                  <a:txBody>
                    <a:bodyPr/>
                    <a:lstStyle/>
                    <a:p>
                      <a:pPr marL="0" algn="ctr" defTabSz="914400" rtl="0" eaLnBrk="1" latinLnBrk="0" hangingPunct="1"/>
                      <a:endParaRPr lang="en-US" sz="1300" b="0" i="0" kern="1200" dirty="0">
                        <a:solidFill>
                          <a:schemeClr val="tx1"/>
                        </a:solidFill>
                        <a:latin typeface="+mj-lt"/>
                        <a:ea typeface="+mn-ea"/>
                        <a:cs typeface="+mn-cs"/>
                      </a:endParaRPr>
                    </a:p>
                  </a:txBody>
                  <a:tcPr marL="91464" marR="91464"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mn-cs"/>
                        </a:rPr>
                        <a:t>Receiver</a:t>
                      </a: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mn-lt"/>
                          <a:ea typeface="+mn-ea"/>
                          <a:cs typeface="+mn-cs"/>
                        </a:rPr>
                        <a:t>020 1499 000</a:t>
                      </a: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US" sz="1400" dirty="0">
                          <a:solidFill>
                            <a:srgbClr val="000000"/>
                          </a:solidFill>
                          <a:effectLst/>
                          <a:latin typeface="Calibri" panose="020F0502020204030204" pitchFamily="34" charset="0"/>
                          <a:ea typeface="Times New Roman" panose="02020603050405020304" pitchFamily="18" charset="0"/>
                        </a:rPr>
                        <a:t>TREACAJ</a:t>
                      </a:r>
                      <a:endParaRPr lang="en-US" sz="1300" dirty="0">
                        <a:latin typeface="+mj-lt"/>
                      </a:endParaRPr>
                    </a:p>
                  </a:txBody>
                  <a:tcPr marL="91464" marR="91464" marT="45680" marB="456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5"/>
                  </a:ext>
                </a:extLst>
              </a:tr>
              <a:tr h="266165">
                <a:tc gridSpan="4">
                  <a:txBody>
                    <a:bodyPr/>
                    <a:lstStyle/>
                    <a:p>
                      <a:pPr marL="0" algn="ctr" defTabSz="914400" rtl="0" eaLnBrk="1" latinLnBrk="0" hangingPunct="1"/>
                      <a:r>
                        <a:rPr lang="en-US" sz="1100" b="1" i="1" kern="1200" dirty="0">
                          <a:solidFill>
                            <a:schemeClr val="tx1"/>
                          </a:solidFill>
                          <a:latin typeface="+mj-lt"/>
                          <a:ea typeface="+mn-ea"/>
                          <a:cs typeface="+mn-cs"/>
                        </a:rPr>
                        <a:t>Use when</a:t>
                      </a:r>
                      <a:r>
                        <a:rPr lang="en-US" sz="1100" b="0" i="1" kern="1200" dirty="0">
                          <a:solidFill>
                            <a:schemeClr val="tx1"/>
                          </a:solidFill>
                          <a:latin typeface="+mj-lt"/>
                          <a:ea typeface="+mn-ea"/>
                          <a:cs typeface="+mn-cs"/>
                        </a:rPr>
                        <a:t> </a:t>
                      </a:r>
                      <a:r>
                        <a:rPr lang="en-US" sz="1100" b="1" i="1" kern="1200" dirty="0">
                          <a:solidFill>
                            <a:schemeClr val="tx1"/>
                          </a:solidFill>
                          <a:latin typeface="+mj-lt"/>
                          <a:ea typeface="+mn-ea"/>
                          <a:cs typeface="+mn-cs"/>
                        </a:rPr>
                        <a:t>submitting a correction of an overpayment of interest. </a:t>
                      </a:r>
                      <a:r>
                        <a:rPr lang="en-US" sz="1100" b="1" i="1" u="sng" kern="1200" dirty="0">
                          <a:solidFill>
                            <a:schemeClr val="tx1"/>
                          </a:solidFill>
                          <a:latin typeface="+mj-lt"/>
                          <a:ea typeface="+mn-ea"/>
                          <a:cs typeface="+mn-cs"/>
                        </a:rPr>
                        <a:t>Please Contact Borrowings before entering an adjustment</a:t>
                      </a:r>
                      <a:r>
                        <a:rPr lang="en-US" sz="1100" b="1" i="1" kern="1200" dirty="0">
                          <a:solidFill>
                            <a:schemeClr val="tx1"/>
                          </a:solidFill>
                          <a:latin typeface="+mj-lt"/>
                          <a:ea typeface="+mn-ea"/>
                          <a:cs typeface="+mn-cs"/>
                        </a:rPr>
                        <a:t>.</a:t>
                      </a:r>
                    </a:p>
                  </a:txBody>
                  <a:tcPr marL="91464" marR="91464" marT="45680" marB="456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F2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7F9A50A7-4339-8A46-410A-57E60A074EC1}"/>
              </a:ext>
            </a:extLst>
          </p:cNvPr>
          <p:cNvSpPr txBox="1"/>
          <p:nvPr/>
        </p:nvSpPr>
        <p:spPr>
          <a:xfrm>
            <a:off x="7162800" y="202912"/>
            <a:ext cx="1981200" cy="584775"/>
          </a:xfrm>
          <a:prstGeom prst="rect">
            <a:avLst/>
          </a:prstGeom>
          <a:noFill/>
        </p:spPr>
        <p:txBody>
          <a:bodyPr wrap="square" rtlCol="0">
            <a:spAutoFit/>
          </a:bodyPr>
          <a:lstStyle/>
          <a:p>
            <a:r>
              <a:rPr lang="en-US" sz="3200" dirty="0">
                <a:effectLst/>
                <a:ea typeface="Calibri" panose="020F0502020204030204" pitchFamily="34" charset="0"/>
              </a:rPr>
              <a:t>(SUCCE</a:t>
            </a:r>
            <a:r>
              <a:rPr lang="en-US" sz="3200" b="1" dirty="0">
                <a:ln w="11113" cap="flat" cmpd="sng" algn="ctr">
                  <a:solidFill>
                    <a:srgbClr val="ED7D31"/>
                  </a:solidFill>
                  <a:prstDash val="solid"/>
                  <a:round/>
                </a:ln>
                <a:solidFill>
                  <a:srgbClr val="00B0F0"/>
                </a:solidFill>
                <a:effectLst/>
                <a:ea typeface="Calibri" panose="020F0502020204030204" pitchFamily="34" charset="0"/>
              </a:rPr>
              <a:t>S</a:t>
            </a:r>
            <a:r>
              <a:rPr lang="en-US" sz="3200" dirty="0">
                <a:effectLst/>
                <a:ea typeface="Calibri" panose="020F0502020204030204" pitchFamily="34" charset="0"/>
              </a:rPr>
              <a:t>S)</a:t>
            </a:r>
            <a:endParaRPr lang="en-US" sz="3200" dirty="0"/>
          </a:p>
        </p:txBody>
      </p:sp>
      <p:graphicFrame>
        <p:nvGraphicFramePr>
          <p:cNvPr id="8" name="Content Placeholder 7">
            <a:extLst>
              <a:ext uri="{FF2B5EF4-FFF2-40B4-BE49-F238E27FC236}">
                <a16:creationId xmlns:a16="http://schemas.microsoft.com/office/drawing/2014/main" id="{69DB4406-380C-8C7C-8273-41670739C2FA}"/>
              </a:ext>
            </a:extLst>
          </p:cNvPr>
          <p:cNvGraphicFramePr>
            <a:graphicFrameLocks noGrp="1"/>
          </p:cNvGraphicFramePr>
          <p:nvPr>
            <p:ph sz="quarter" idx="10"/>
            <p:extLst>
              <p:ext uri="{D42A27DB-BD31-4B8C-83A1-F6EECF244321}">
                <p14:modId xmlns:p14="http://schemas.microsoft.com/office/powerpoint/2010/main" val="2657867719"/>
              </p:ext>
            </p:extLst>
          </p:nvPr>
        </p:nvGraphicFramePr>
        <p:xfrm>
          <a:off x="328188" y="890184"/>
          <a:ext cx="8487624" cy="3378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154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marL="0" marR="0" indent="0">
              <a:lnSpc>
                <a:spcPct val="107000"/>
              </a:lnSpc>
              <a:spcBef>
                <a:spcPts val="0"/>
              </a:spcBef>
              <a:spcAft>
                <a:spcPts val="800"/>
              </a:spcAft>
              <a:buNone/>
            </a:pPr>
            <a:r>
              <a:rPr lang="en-US" b="1" dirty="0">
                <a:ln w="11113" cap="flat" cmpd="sng" algn="ctr">
                  <a:solidFill>
                    <a:srgbClr val="ED7D31"/>
                  </a:solidFill>
                  <a:prstDash val="solid"/>
                  <a:round/>
                </a:ln>
                <a:solidFill>
                  <a:srgbClr val="00B0F0"/>
                </a:solidFill>
                <a:effectLst/>
                <a:ea typeface="Calibri" panose="020F0502020204030204" pitchFamily="34" charset="0"/>
              </a:rPr>
              <a:t>S</a:t>
            </a:r>
            <a:r>
              <a:rPr lang="en-US" sz="3600" dirty="0">
                <a:effectLst/>
                <a:ea typeface="Calibri" panose="020F0502020204030204" pitchFamily="34" charset="0"/>
              </a:rPr>
              <a:t>end IPAC for Interest Earned</a:t>
            </a:r>
          </a:p>
        </p:txBody>
      </p:sp>
      <p:graphicFrame>
        <p:nvGraphicFramePr>
          <p:cNvPr id="5" name="Table 4"/>
          <p:cNvGraphicFramePr>
            <a:graphicFrameLocks noGrp="1"/>
          </p:cNvGraphicFramePr>
          <p:nvPr>
            <p:extLst>
              <p:ext uri="{D42A27DB-BD31-4B8C-83A1-F6EECF244321}">
                <p14:modId xmlns:p14="http://schemas.microsoft.com/office/powerpoint/2010/main" val="2882949158"/>
              </p:ext>
            </p:extLst>
          </p:nvPr>
        </p:nvGraphicFramePr>
        <p:xfrm>
          <a:off x="867568" y="3810000"/>
          <a:ext cx="7408864" cy="2362198"/>
        </p:xfrm>
        <a:graphic>
          <a:graphicData uri="http://schemas.openxmlformats.org/drawingml/2006/table">
            <a:tbl>
              <a:tblPr firstRow="1" bandRow="1">
                <a:tableStyleId>{616DA210-FB5B-4158-B5E0-FEB733F419BA}</a:tableStyleId>
              </a:tblPr>
              <a:tblGrid>
                <a:gridCol w="1312060">
                  <a:extLst>
                    <a:ext uri="{9D8B030D-6E8A-4147-A177-3AD203B41FA5}">
                      <a16:colId xmlns:a16="http://schemas.microsoft.com/office/drawing/2014/main" val="20000"/>
                    </a:ext>
                  </a:extLst>
                </a:gridCol>
                <a:gridCol w="2348693">
                  <a:extLst>
                    <a:ext uri="{9D8B030D-6E8A-4147-A177-3AD203B41FA5}">
                      <a16:colId xmlns:a16="http://schemas.microsoft.com/office/drawing/2014/main" val="20001"/>
                    </a:ext>
                  </a:extLst>
                </a:gridCol>
                <a:gridCol w="2348693">
                  <a:extLst>
                    <a:ext uri="{9D8B030D-6E8A-4147-A177-3AD203B41FA5}">
                      <a16:colId xmlns:a16="http://schemas.microsoft.com/office/drawing/2014/main" val="20002"/>
                    </a:ext>
                  </a:extLst>
                </a:gridCol>
                <a:gridCol w="1399418">
                  <a:extLst>
                    <a:ext uri="{9D8B030D-6E8A-4147-A177-3AD203B41FA5}">
                      <a16:colId xmlns:a16="http://schemas.microsoft.com/office/drawing/2014/main" val="20003"/>
                    </a:ext>
                  </a:extLst>
                </a:gridCol>
              </a:tblGrid>
              <a:tr h="565464">
                <a:tc>
                  <a:txBody>
                    <a:bodyPr/>
                    <a:lstStyle/>
                    <a:p>
                      <a:pPr algn="ctr"/>
                      <a:r>
                        <a:rPr lang="en-US" sz="1400" dirty="0">
                          <a:solidFill>
                            <a:schemeClr val="bg1"/>
                          </a:solidFill>
                          <a:latin typeface="+mj-lt"/>
                        </a:rPr>
                        <a:t>Transaction Type</a:t>
                      </a:r>
                    </a:p>
                  </a:txBody>
                  <a:tcPr marL="91464" marR="91464" marT="45680" marB="456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p>
                      <a:pPr marL="0" algn="ctr" defTabSz="914400" rtl="0" eaLnBrk="1" latinLnBrk="0" hangingPunct="1"/>
                      <a:r>
                        <a:rPr lang="en-US" sz="1400" b="1" kern="1200" dirty="0">
                          <a:solidFill>
                            <a:schemeClr val="bg1"/>
                          </a:solidFill>
                          <a:latin typeface="+mj-lt"/>
                          <a:ea typeface="+mn-ea"/>
                          <a:cs typeface="+mn-cs"/>
                        </a:rPr>
                        <a:t>Entity</a:t>
                      </a:r>
                    </a:p>
                  </a:txBody>
                  <a:tcPr marL="91464" marR="91464" marT="45680" marB="456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p>
                      <a:pPr marL="0" algn="ctr" defTabSz="914400" rtl="0" eaLnBrk="1" latinLnBrk="0" hangingPunct="1"/>
                      <a:r>
                        <a:rPr lang="en-US" sz="1400" b="1" kern="1200" dirty="0">
                          <a:solidFill>
                            <a:schemeClr val="bg1"/>
                          </a:solidFill>
                          <a:latin typeface="+mj-lt"/>
                          <a:ea typeface="+mn-ea"/>
                          <a:cs typeface="+mn-cs"/>
                        </a:rPr>
                        <a:t>TAS</a:t>
                      </a:r>
                    </a:p>
                  </a:txBody>
                  <a:tcPr marL="91464" marR="91464" marT="45680" marB="45680" anchor="ctr" anchorCtr="1">
                    <a:lnL w="12700" cap="flat" cmpd="sng" algn="ctr">
                      <a:solidFill>
                        <a:schemeClr val="tx1"/>
                      </a:solidFill>
                      <a:prstDash val="solid"/>
                      <a:round/>
                      <a:headEnd type="none" w="med" len="med"/>
                      <a:tailEnd type="none" w="med" len="med"/>
                    </a:lnL>
                    <a:lnR w="12700" cap="flat" cmpd="sng" algn="ctr">
                      <a:solidFill>
                        <a:srgbClr val="04325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p>
                      <a:pPr marL="0" algn="ctr" defTabSz="914400" rtl="0" eaLnBrk="1" latinLnBrk="0" hangingPunct="1"/>
                      <a:r>
                        <a:rPr lang="en-US" sz="1400" b="1" kern="1200" dirty="0">
                          <a:solidFill>
                            <a:schemeClr val="bg1"/>
                          </a:solidFill>
                          <a:latin typeface="+mj-lt"/>
                          <a:ea typeface="+mn-ea"/>
                          <a:cs typeface="+mn-cs"/>
                        </a:rPr>
                        <a:t>BETC*</a:t>
                      </a:r>
                    </a:p>
                  </a:txBody>
                  <a:tcPr marL="91464" marR="91464" marT="45680" marB="45680" anchor="ctr" anchorCtr="1">
                    <a:lnL w="12700" cap="flat" cmpd="sng" algn="ctr">
                      <a:solidFill>
                        <a:srgbClr val="04325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extLst>
                  <a:ext uri="{0D108BD9-81ED-4DB2-BD59-A6C34878D82A}">
                    <a16:rowId xmlns:a16="http://schemas.microsoft.com/office/drawing/2014/main" val="10000"/>
                  </a:ext>
                </a:extLst>
              </a:tr>
              <a:tr h="316101">
                <a:tc rowSpan="2">
                  <a:txBody>
                    <a:bodyPr/>
                    <a:lstStyle/>
                    <a:p>
                      <a:pPr marL="0" algn="ctr" defTabSz="914400" rtl="0" eaLnBrk="1" latinLnBrk="0" hangingPunct="1"/>
                      <a:r>
                        <a:rPr lang="en-US" sz="1300" b="0" kern="1200" dirty="0">
                          <a:solidFill>
                            <a:schemeClr val="tx1"/>
                          </a:solidFill>
                          <a:latin typeface="+mj-lt"/>
                          <a:ea typeface="+mn-ea"/>
                          <a:cs typeface="+mn-cs"/>
                        </a:rPr>
                        <a:t>Collection</a:t>
                      </a:r>
                    </a:p>
                  </a:txBody>
                  <a:tcPr marL="91464" marR="91464" marT="45680" marB="456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F"/>
                    </a:solidFill>
                  </a:tcPr>
                </a:tc>
                <a:tc>
                  <a:txBody>
                    <a:bodyPr/>
                    <a:lstStyle/>
                    <a:p>
                      <a:pPr marL="0" algn="ctr" defTabSz="914400" rtl="0" eaLnBrk="1" latinLnBrk="0" hangingPunct="1"/>
                      <a:r>
                        <a:rPr lang="en-US" sz="1300" b="0" kern="1200" dirty="0">
                          <a:solidFill>
                            <a:schemeClr val="tx1"/>
                          </a:solidFill>
                          <a:latin typeface="+mn-lt"/>
                          <a:ea typeface="+mn-ea"/>
                          <a:cs typeface="+mn-cs"/>
                        </a:rPr>
                        <a:t>Sender</a:t>
                      </a:r>
                      <a:endParaRPr lang="en-US" sz="1300" b="0" kern="1200" dirty="0">
                        <a:solidFill>
                          <a:schemeClr val="tx1"/>
                        </a:solidFill>
                        <a:latin typeface="+mj-lt"/>
                        <a:ea typeface="+mn-ea"/>
                        <a:cs typeface="+mn-cs"/>
                      </a:endParaRP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F"/>
                    </a:solidFill>
                  </a:tcPr>
                </a:tc>
                <a:tc>
                  <a:txBody>
                    <a:bodyPr/>
                    <a:lstStyle/>
                    <a:p>
                      <a:pPr marL="0" algn="ctr" defTabSz="914400" rtl="0" eaLnBrk="1" latinLnBrk="0" hangingPunct="1"/>
                      <a:r>
                        <a:rPr lang="en-US" sz="1300" b="0" kern="1200" dirty="0">
                          <a:solidFill>
                            <a:schemeClr val="tx1"/>
                          </a:solidFill>
                          <a:latin typeface="+mj-lt"/>
                          <a:ea typeface="+mn-ea"/>
                          <a:cs typeface="+mn-cs"/>
                        </a:rPr>
                        <a:t>Agency Expenditure </a:t>
                      </a:r>
                      <a:r>
                        <a:rPr lang="en-US" sz="1300" b="0" kern="1200" baseline="0" dirty="0">
                          <a:solidFill>
                            <a:schemeClr val="tx1"/>
                          </a:solidFill>
                          <a:latin typeface="+mj-lt"/>
                          <a:ea typeface="+mn-ea"/>
                          <a:cs typeface="+mn-cs"/>
                        </a:rPr>
                        <a:t>Account</a:t>
                      </a:r>
                      <a:endParaRPr lang="en-US" sz="1300" b="0" kern="1200" dirty="0">
                        <a:solidFill>
                          <a:schemeClr val="tx1"/>
                        </a:solidFill>
                        <a:latin typeface="+mj-lt"/>
                        <a:ea typeface="+mn-ea"/>
                        <a:cs typeface="+mn-cs"/>
                      </a:endParaRP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Calibri" panose="020F0502020204030204" pitchFamily="34" charset="0"/>
                          <a:ea typeface="Times New Roman" panose="02020603050405020304" pitchFamily="18" charset="0"/>
                        </a:rPr>
                        <a:t>BFSINTC</a:t>
                      </a:r>
                      <a:endParaRPr lang="en-US" sz="1300" b="0" kern="1200" dirty="0">
                        <a:solidFill>
                          <a:schemeClr val="tx1"/>
                        </a:solidFill>
                        <a:latin typeface="+mn-lt"/>
                        <a:ea typeface="+mn-ea"/>
                        <a:cs typeface="+mn-cs"/>
                      </a:endParaRPr>
                    </a:p>
                  </a:txBody>
                  <a:tcPr marL="91464" marR="91464" marT="45680" marB="456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F"/>
                    </a:solidFill>
                  </a:tcPr>
                </a:tc>
                <a:extLst>
                  <a:ext uri="{0D108BD9-81ED-4DB2-BD59-A6C34878D82A}">
                    <a16:rowId xmlns:a16="http://schemas.microsoft.com/office/drawing/2014/main" val="10001"/>
                  </a:ext>
                </a:extLst>
              </a:tr>
              <a:tr h="316101">
                <a:tc vMerge="1">
                  <a:txBody>
                    <a:bodyPr/>
                    <a:lstStyle/>
                    <a:p>
                      <a:pPr marL="0" algn="ctr" defTabSz="914400" rtl="0" eaLnBrk="1" latinLnBrk="0" hangingPunct="1"/>
                      <a:endParaRPr lang="en-US" sz="1300" b="0" i="1" kern="1200" dirty="0">
                        <a:solidFill>
                          <a:schemeClr val="tx1"/>
                        </a:solidFill>
                        <a:latin typeface="+mj-lt"/>
                        <a:ea typeface="+mn-ea"/>
                        <a:cs typeface="+mn-cs"/>
                      </a:endParaRPr>
                    </a:p>
                  </a:txBody>
                  <a:tcPr marL="91464" marR="91464"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mn-cs"/>
                        </a:rPr>
                        <a:t>Receiver</a:t>
                      </a: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mn-cs"/>
                        </a:rPr>
                        <a:t>020 X 1880 000</a:t>
                      </a: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Calibri" panose="020F0502020204030204" pitchFamily="34" charset="0"/>
                          <a:ea typeface="Times New Roman" panose="02020603050405020304" pitchFamily="18" charset="0"/>
                        </a:rPr>
                        <a:t>TREADIN</a:t>
                      </a:r>
                      <a:endParaRPr lang="en-US" sz="1300" b="0" kern="1200" dirty="0">
                        <a:solidFill>
                          <a:schemeClr val="tx1"/>
                        </a:solidFill>
                        <a:latin typeface="+mj-lt"/>
                        <a:ea typeface="+mn-ea"/>
                        <a:cs typeface="+mn-cs"/>
                      </a:endParaRPr>
                    </a:p>
                  </a:txBody>
                  <a:tcPr marL="91464" marR="91464" marT="45680" marB="456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AEF"/>
                    </a:solidFill>
                  </a:tcPr>
                </a:tc>
                <a:extLst>
                  <a:ext uri="{0D108BD9-81ED-4DB2-BD59-A6C34878D82A}">
                    <a16:rowId xmlns:a16="http://schemas.microsoft.com/office/drawing/2014/main" val="10002"/>
                  </a:ext>
                </a:extLst>
              </a:tr>
              <a:tr h="266165">
                <a:tc gridSpan="4">
                  <a:txBody>
                    <a:bodyPr/>
                    <a:lstStyle/>
                    <a:p>
                      <a:pPr marL="0" algn="ctr" defTabSz="914400" rtl="0" eaLnBrk="1" latinLnBrk="0" hangingPunct="1"/>
                      <a:r>
                        <a:rPr lang="en-US" sz="1000" b="1" i="1" kern="1200" dirty="0">
                          <a:solidFill>
                            <a:schemeClr val="tx1"/>
                          </a:solidFill>
                          <a:latin typeface="+mj-lt"/>
                          <a:ea typeface="+mn-ea"/>
                          <a:cs typeface="+mn-cs"/>
                        </a:rPr>
                        <a:t>Use when submitting an interest collection</a:t>
                      </a:r>
                      <a:r>
                        <a:rPr lang="en-US" sz="1000" b="0" i="1" kern="1200" dirty="0">
                          <a:solidFill>
                            <a:schemeClr val="tx1"/>
                          </a:solidFill>
                          <a:latin typeface="+mj-lt"/>
                          <a:ea typeface="+mn-ea"/>
                          <a:cs typeface="+mn-cs"/>
                        </a:rPr>
                        <a:t>.</a:t>
                      </a:r>
                    </a:p>
                  </a:txBody>
                  <a:tcPr marL="91464" marR="91464" marT="45680" marB="456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9EA2"/>
                    </a:solidFill>
                  </a:tcPr>
                </a:tc>
                <a:tc hMerge="1">
                  <a:txBody>
                    <a:bodyPr/>
                    <a:lstStyle/>
                    <a:p>
                      <a:endParaRPr lang="en-US"/>
                    </a:p>
                  </a:txBody>
                  <a:tcPr/>
                </a:tc>
                <a:tc hMerge="1">
                  <a:txBody>
                    <a:bodyPr/>
                    <a:lstStyle/>
                    <a:p>
                      <a:pPr marL="0" algn="ctr" defTabSz="914400" rtl="0" eaLnBrk="1" latinLnBrk="0" hangingPunct="1"/>
                      <a:endParaRPr lang="en-US" sz="1200" b="0" i="1" kern="1200" dirty="0">
                        <a:solidFill>
                          <a:schemeClr val="tx1"/>
                        </a:solidFill>
                        <a:latin typeface="+mj-lt"/>
                        <a:ea typeface="+mn-ea"/>
                        <a:cs typeface="+mn-cs"/>
                      </a:endParaRPr>
                    </a:p>
                  </a:txBody>
                  <a:tcPr marL="91449" marR="91449"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3"/>
                  </a:ext>
                </a:extLst>
              </a:tr>
              <a:tr h="316101">
                <a:tc rowSpan="2">
                  <a:txBody>
                    <a:bodyPr/>
                    <a:lstStyle/>
                    <a:p>
                      <a:pPr marL="0" algn="ctr" defTabSz="914400" rtl="0" eaLnBrk="1" latinLnBrk="0" hangingPunct="1"/>
                      <a:r>
                        <a:rPr lang="en-US" sz="1300" b="0" kern="1200" dirty="0">
                          <a:solidFill>
                            <a:schemeClr val="tx1"/>
                          </a:solidFill>
                          <a:latin typeface="+mj-lt"/>
                          <a:ea typeface="+mn-ea"/>
                          <a:cs typeface="+mn-cs"/>
                        </a:rPr>
                        <a:t>Adjustment</a:t>
                      </a:r>
                      <a:endParaRPr lang="en-US" sz="1300" b="0" i="1" kern="1200" dirty="0">
                        <a:solidFill>
                          <a:schemeClr val="tx1"/>
                        </a:solidFill>
                        <a:latin typeface="+mj-lt"/>
                        <a:ea typeface="+mn-ea"/>
                        <a:cs typeface="+mn-cs"/>
                      </a:endParaRPr>
                    </a:p>
                  </a:txBody>
                  <a:tcPr marL="91464" marR="91464" marT="45680" marB="456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algn="ctr" defTabSz="914400" rtl="0" eaLnBrk="1" latinLnBrk="0" hangingPunct="1"/>
                      <a:r>
                        <a:rPr lang="en-US" sz="1300" b="0" kern="1200" dirty="0">
                          <a:solidFill>
                            <a:schemeClr val="tx1"/>
                          </a:solidFill>
                          <a:latin typeface="+mn-lt"/>
                          <a:ea typeface="+mn-ea"/>
                          <a:cs typeface="+mn-cs"/>
                        </a:rPr>
                        <a:t>Sender</a:t>
                      </a: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algn="ctr" defTabSz="914400" rtl="0" eaLnBrk="1" latinLnBrk="0" hangingPunct="1"/>
                      <a:r>
                        <a:rPr lang="en-US" sz="1300" b="0" kern="1200" dirty="0">
                          <a:solidFill>
                            <a:schemeClr val="tx1"/>
                          </a:solidFill>
                          <a:latin typeface="+mn-lt"/>
                          <a:ea typeface="+mn-ea"/>
                          <a:cs typeface="+mn-cs"/>
                        </a:rPr>
                        <a:t>Agency Expenditure </a:t>
                      </a:r>
                      <a:r>
                        <a:rPr lang="en-US" sz="1300" b="0" kern="1200" baseline="0" dirty="0">
                          <a:solidFill>
                            <a:schemeClr val="tx1"/>
                          </a:solidFill>
                          <a:latin typeface="+mn-lt"/>
                          <a:ea typeface="+mn-ea"/>
                          <a:cs typeface="+mn-cs"/>
                        </a:rPr>
                        <a:t>Account</a:t>
                      </a:r>
                      <a:endParaRPr lang="en-US" sz="1300" b="0" kern="1200" dirty="0">
                        <a:solidFill>
                          <a:schemeClr val="tx1"/>
                        </a:solidFill>
                        <a:latin typeface="+mn-lt"/>
                        <a:ea typeface="+mn-ea"/>
                        <a:cs typeface="+mn-cs"/>
                      </a:endParaRP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Times New Roman" panose="02020603050405020304" pitchFamily="18" charset="0"/>
                        </a:rPr>
                        <a:t>BFSINAJ</a:t>
                      </a:r>
                      <a:endParaRPr lang="en-US" sz="1300" b="0" kern="1200" dirty="0">
                        <a:solidFill>
                          <a:schemeClr val="tx1"/>
                        </a:solidFill>
                        <a:latin typeface="+mn-lt"/>
                        <a:ea typeface="+mn-ea"/>
                        <a:cs typeface="+mn-cs"/>
                      </a:endParaRPr>
                    </a:p>
                  </a:txBody>
                  <a:tcPr marL="91464" marR="91464" marT="45680" marB="456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4"/>
                  </a:ext>
                </a:extLst>
              </a:tr>
              <a:tr h="316101">
                <a:tc vMerge="1">
                  <a:txBody>
                    <a:bodyPr/>
                    <a:lstStyle/>
                    <a:p>
                      <a:pPr marL="0" algn="ctr" defTabSz="914400" rtl="0" eaLnBrk="1" latinLnBrk="0" hangingPunct="1"/>
                      <a:endParaRPr lang="en-US" sz="1300" b="0" i="0" kern="1200" dirty="0">
                        <a:solidFill>
                          <a:schemeClr val="tx1"/>
                        </a:solidFill>
                        <a:latin typeface="+mj-lt"/>
                        <a:ea typeface="+mn-ea"/>
                        <a:cs typeface="+mn-cs"/>
                      </a:endParaRPr>
                    </a:p>
                  </a:txBody>
                  <a:tcPr marL="91464" marR="91464"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mn-cs"/>
                        </a:rPr>
                        <a:t>Receiver</a:t>
                      </a: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mn-lt"/>
                          <a:ea typeface="+mn-ea"/>
                          <a:cs typeface="+mn-cs"/>
                        </a:rPr>
                        <a:t>020 X 1880 000</a:t>
                      </a:r>
                    </a:p>
                  </a:txBody>
                  <a:tcPr marL="91464" marR="91464" marT="45680" marB="45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US" sz="1400" dirty="0">
                          <a:solidFill>
                            <a:srgbClr val="000000"/>
                          </a:solidFill>
                          <a:effectLst/>
                          <a:latin typeface="Calibri" panose="020F0502020204030204" pitchFamily="34" charset="0"/>
                          <a:ea typeface="Times New Roman" panose="02020603050405020304" pitchFamily="18" charset="0"/>
                        </a:rPr>
                        <a:t>TREADAJ</a:t>
                      </a:r>
                      <a:endParaRPr lang="en-US" sz="1300" dirty="0">
                        <a:latin typeface="+mj-lt"/>
                      </a:endParaRPr>
                    </a:p>
                  </a:txBody>
                  <a:tcPr marL="91464" marR="91464" marT="45680" marB="4568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5"/>
                  </a:ext>
                </a:extLst>
              </a:tr>
              <a:tr h="266165">
                <a:tc gridSpan="4">
                  <a:txBody>
                    <a:bodyPr/>
                    <a:lstStyle/>
                    <a:p>
                      <a:pPr marL="0" algn="ctr" defTabSz="914400" rtl="0" eaLnBrk="1" latinLnBrk="0" hangingPunct="1"/>
                      <a:r>
                        <a:rPr lang="en-US" sz="1100" b="1" i="1" kern="1200" dirty="0">
                          <a:solidFill>
                            <a:schemeClr val="tx1"/>
                          </a:solidFill>
                          <a:latin typeface="+mj-lt"/>
                          <a:ea typeface="+mn-ea"/>
                          <a:cs typeface="+mn-cs"/>
                        </a:rPr>
                        <a:t>Use when</a:t>
                      </a:r>
                      <a:r>
                        <a:rPr lang="en-US" sz="1100" b="0" i="1" kern="1200" dirty="0">
                          <a:solidFill>
                            <a:schemeClr val="tx1"/>
                          </a:solidFill>
                          <a:latin typeface="+mj-lt"/>
                          <a:ea typeface="+mn-ea"/>
                          <a:cs typeface="+mn-cs"/>
                        </a:rPr>
                        <a:t> </a:t>
                      </a:r>
                      <a:r>
                        <a:rPr lang="en-US" sz="1100" b="1" i="1" kern="1200" dirty="0">
                          <a:solidFill>
                            <a:schemeClr val="tx1"/>
                          </a:solidFill>
                          <a:latin typeface="+mj-lt"/>
                          <a:ea typeface="+mn-ea"/>
                          <a:cs typeface="+mn-cs"/>
                        </a:rPr>
                        <a:t>submitting a correction of a</a:t>
                      </a:r>
                      <a:r>
                        <a:rPr lang="en-US" sz="1100" b="1" i="1" kern="1200" baseline="0" dirty="0">
                          <a:solidFill>
                            <a:schemeClr val="tx1"/>
                          </a:solidFill>
                          <a:latin typeface="+mj-lt"/>
                          <a:ea typeface="+mn-ea"/>
                          <a:cs typeface="+mn-cs"/>
                        </a:rPr>
                        <a:t> collection of </a:t>
                      </a:r>
                      <a:r>
                        <a:rPr lang="en-US" sz="1100" b="1" i="1" kern="1200" dirty="0">
                          <a:solidFill>
                            <a:schemeClr val="tx1"/>
                          </a:solidFill>
                          <a:latin typeface="+mj-lt"/>
                          <a:ea typeface="+mn-ea"/>
                          <a:cs typeface="+mn-cs"/>
                        </a:rPr>
                        <a:t>interest. </a:t>
                      </a:r>
                      <a:r>
                        <a:rPr lang="en-US" sz="1100" b="1" i="1" u="sng" kern="1200" dirty="0">
                          <a:solidFill>
                            <a:schemeClr val="tx1"/>
                          </a:solidFill>
                          <a:latin typeface="+mn-lt"/>
                          <a:ea typeface="+mn-ea"/>
                          <a:cs typeface="+mn-cs"/>
                        </a:rPr>
                        <a:t>Please Contact Borrowings before entering an adjustment</a:t>
                      </a:r>
                      <a:r>
                        <a:rPr lang="en-US" sz="1100" b="1" i="1" kern="1200" dirty="0">
                          <a:solidFill>
                            <a:schemeClr val="tx1"/>
                          </a:solidFill>
                          <a:latin typeface="+mn-lt"/>
                          <a:ea typeface="+mn-ea"/>
                          <a:cs typeface="+mn-cs"/>
                        </a:rPr>
                        <a:t>.</a:t>
                      </a:r>
                      <a:endParaRPr lang="en-US" sz="1100" b="1" i="1" kern="1200" dirty="0">
                        <a:solidFill>
                          <a:schemeClr val="tx1"/>
                        </a:solidFill>
                        <a:latin typeface="+mj-lt"/>
                        <a:ea typeface="+mn-ea"/>
                        <a:cs typeface="+mn-cs"/>
                      </a:endParaRPr>
                    </a:p>
                  </a:txBody>
                  <a:tcPr marL="91464" marR="91464" marT="45680" marB="456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F2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324AA687-34BC-C4F1-5A44-0567587BA2F4}"/>
              </a:ext>
            </a:extLst>
          </p:cNvPr>
          <p:cNvSpPr txBox="1"/>
          <p:nvPr/>
        </p:nvSpPr>
        <p:spPr>
          <a:xfrm>
            <a:off x="7162800" y="202912"/>
            <a:ext cx="1981200" cy="584775"/>
          </a:xfrm>
          <a:prstGeom prst="rect">
            <a:avLst/>
          </a:prstGeom>
          <a:noFill/>
        </p:spPr>
        <p:txBody>
          <a:bodyPr wrap="square" rtlCol="0">
            <a:spAutoFit/>
          </a:bodyPr>
          <a:lstStyle/>
          <a:p>
            <a:r>
              <a:rPr lang="en-US" sz="3200" dirty="0">
                <a:effectLst/>
                <a:ea typeface="Calibri" panose="020F0502020204030204" pitchFamily="34" charset="0"/>
              </a:rPr>
              <a:t>(SUCCES</a:t>
            </a:r>
            <a:r>
              <a:rPr lang="en-US" sz="3200" b="1" dirty="0">
                <a:ln w="11113" cap="flat" cmpd="sng" algn="ctr">
                  <a:solidFill>
                    <a:srgbClr val="ED7D31"/>
                  </a:solidFill>
                  <a:prstDash val="solid"/>
                  <a:round/>
                </a:ln>
                <a:solidFill>
                  <a:srgbClr val="00B0F0"/>
                </a:solidFill>
                <a:effectLst/>
                <a:ea typeface="Calibri" panose="020F0502020204030204" pitchFamily="34" charset="0"/>
              </a:rPr>
              <a:t>S</a:t>
            </a:r>
            <a:r>
              <a:rPr lang="en-US" sz="3200" dirty="0">
                <a:effectLst/>
                <a:ea typeface="Calibri" panose="020F0502020204030204" pitchFamily="34" charset="0"/>
              </a:rPr>
              <a:t>)</a:t>
            </a:r>
            <a:endParaRPr lang="en-US" sz="3200" dirty="0"/>
          </a:p>
        </p:txBody>
      </p:sp>
      <p:graphicFrame>
        <p:nvGraphicFramePr>
          <p:cNvPr id="8" name="Content Placeholder 7">
            <a:extLst>
              <a:ext uri="{FF2B5EF4-FFF2-40B4-BE49-F238E27FC236}">
                <a16:creationId xmlns:a16="http://schemas.microsoft.com/office/drawing/2014/main" id="{B8405126-DE68-718E-AC58-FFA1291A6F0D}"/>
              </a:ext>
            </a:extLst>
          </p:cNvPr>
          <p:cNvGraphicFramePr>
            <a:graphicFrameLocks noGrp="1"/>
          </p:cNvGraphicFramePr>
          <p:nvPr>
            <p:ph sz="quarter" idx="10"/>
            <p:extLst>
              <p:ext uri="{D42A27DB-BD31-4B8C-83A1-F6EECF244321}">
                <p14:modId xmlns:p14="http://schemas.microsoft.com/office/powerpoint/2010/main" val="2462508694"/>
              </p:ext>
            </p:extLst>
          </p:nvPr>
        </p:nvGraphicFramePr>
        <p:xfrm>
          <a:off x="322152" y="888712"/>
          <a:ext cx="8686800" cy="3378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4923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6FC0D-7994-420F-B4ED-DC8A9F572A09}"/>
              </a:ext>
            </a:extLst>
          </p:cNvPr>
          <p:cNvSpPr>
            <a:spLocks noGrp="1"/>
          </p:cNvSpPr>
          <p:nvPr>
            <p:ph sz="quarter" idx="11"/>
          </p:nvPr>
        </p:nvSpPr>
        <p:spPr/>
        <p:txBody>
          <a:bodyPr/>
          <a:lstStyle/>
          <a:p>
            <a:r>
              <a:rPr lang="en-US" dirty="0"/>
              <a:t>Certification Statement Requirement	</a:t>
            </a:r>
          </a:p>
          <a:p>
            <a:endParaRPr lang="en-US" dirty="0"/>
          </a:p>
        </p:txBody>
      </p:sp>
      <p:sp>
        <p:nvSpPr>
          <p:cNvPr id="11" name="Rectangle 10">
            <a:extLst>
              <a:ext uri="{FF2B5EF4-FFF2-40B4-BE49-F238E27FC236}">
                <a16:creationId xmlns:a16="http://schemas.microsoft.com/office/drawing/2014/main" id="{6CBDAC22-25A8-495E-B682-92E43C91A58B}"/>
              </a:ext>
            </a:extLst>
          </p:cNvPr>
          <p:cNvSpPr/>
          <p:nvPr/>
        </p:nvSpPr>
        <p:spPr>
          <a:xfrm>
            <a:off x="648077" y="2209978"/>
            <a:ext cx="8001000" cy="1676400"/>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p>
        </p:txBody>
      </p:sp>
      <p:pic>
        <p:nvPicPr>
          <p:cNvPr id="8" name="Picture 7">
            <a:extLst>
              <a:ext uri="{FF2B5EF4-FFF2-40B4-BE49-F238E27FC236}">
                <a16:creationId xmlns:a16="http://schemas.microsoft.com/office/drawing/2014/main" id="{C625A859-9070-4D2B-AC9D-4BCD8357D538}"/>
              </a:ext>
            </a:extLst>
          </p:cNvPr>
          <p:cNvPicPr>
            <a:picLocks noChangeAspect="1"/>
          </p:cNvPicPr>
          <p:nvPr/>
        </p:nvPicPr>
        <p:blipFill>
          <a:blip r:embed="rId3"/>
          <a:stretch>
            <a:fillRect/>
          </a:stretch>
        </p:blipFill>
        <p:spPr>
          <a:xfrm>
            <a:off x="983594" y="5181600"/>
            <a:ext cx="7176811" cy="904568"/>
          </a:xfrm>
          <a:prstGeom prst="rect">
            <a:avLst/>
          </a:prstGeom>
          <a:ln>
            <a:solidFill>
              <a:schemeClr val="tx1"/>
            </a:solidFill>
          </a:ln>
        </p:spPr>
      </p:pic>
      <p:sp>
        <p:nvSpPr>
          <p:cNvPr id="6" name="Rectangle: Rounded Corners 5">
            <a:extLst>
              <a:ext uri="{FF2B5EF4-FFF2-40B4-BE49-F238E27FC236}">
                <a16:creationId xmlns:a16="http://schemas.microsoft.com/office/drawing/2014/main" id="{6123F790-1F0C-5091-992B-A4CCA7F682AB}"/>
              </a:ext>
            </a:extLst>
          </p:cNvPr>
          <p:cNvSpPr/>
          <p:nvPr/>
        </p:nvSpPr>
        <p:spPr>
          <a:xfrm>
            <a:off x="228600" y="965676"/>
            <a:ext cx="8686800" cy="112741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solidFill>
                  <a:schemeClr val="tx1"/>
                </a:solidFill>
              </a:rPr>
              <a:t>Section 4645 of TFM Volume 1, Part 2:  When submitting an IPAC for Interest Earnings agencies must:</a:t>
            </a:r>
          </a:p>
        </p:txBody>
      </p:sp>
      <p:sp>
        <p:nvSpPr>
          <p:cNvPr id="9" name="TextBox 8">
            <a:extLst>
              <a:ext uri="{FF2B5EF4-FFF2-40B4-BE49-F238E27FC236}">
                <a16:creationId xmlns:a16="http://schemas.microsoft.com/office/drawing/2014/main" id="{2B851057-4986-5B25-7477-5F956C89A229}"/>
              </a:ext>
            </a:extLst>
          </p:cNvPr>
          <p:cNvSpPr txBox="1"/>
          <p:nvPr/>
        </p:nvSpPr>
        <p:spPr>
          <a:xfrm>
            <a:off x="665429" y="2283050"/>
            <a:ext cx="8077200" cy="1631216"/>
          </a:xfrm>
          <a:prstGeom prst="rect">
            <a:avLst/>
          </a:prstGeom>
          <a:noFill/>
        </p:spPr>
        <p:txBody>
          <a:bodyPr wrap="square" rtlCol="0">
            <a:spAutoFit/>
          </a:bodyPr>
          <a:lstStyle/>
          <a:p>
            <a:r>
              <a:rPr lang="en-US" sz="2000" i="1" dirty="0"/>
              <a:t>“certify that the interest amount was computed per applicable guidance by including a certification statement on the IPAC System transaction that states, </a:t>
            </a:r>
            <a:r>
              <a:rPr lang="en-US" sz="2000" b="1" i="1" dirty="0"/>
              <a:t>‘I certify that the funds are in accordance with the Federal Credit Reform Act of 1990 and are correct and proper for the fund symbol designated.’”</a:t>
            </a:r>
            <a:endParaRPr lang="en-US" sz="2000" i="1" dirty="0"/>
          </a:p>
        </p:txBody>
      </p:sp>
      <p:sp>
        <p:nvSpPr>
          <p:cNvPr id="10" name="Content Placeholder 9">
            <a:extLst>
              <a:ext uri="{FF2B5EF4-FFF2-40B4-BE49-F238E27FC236}">
                <a16:creationId xmlns:a16="http://schemas.microsoft.com/office/drawing/2014/main" id="{8881AF52-E493-AAB0-C208-9337842144C2}"/>
              </a:ext>
            </a:extLst>
          </p:cNvPr>
          <p:cNvSpPr>
            <a:spLocks noGrp="1"/>
          </p:cNvSpPr>
          <p:nvPr>
            <p:ph sz="quarter" idx="10"/>
          </p:nvPr>
        </p:nvSpPr>
        <p:spPr>
          <a:xfrm>
            <a:off x="228600" y="3956098"/>
            <a:ext cx="8686800" cy="111395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solidFill>
                  <a:schemeClr val="tx1"/>
                </a:solidFill>
                <a:latin typeface="+mn-lt"/>
              </a:rPr>
              <a:t>Include certification in the Miscellaneous Information or Transaction Description of the IPAC Document.</a:t>
            </a:r>
          </a:p>
        </p:txBody>
      </p:sp>
    </p:spTree>
    <p:extLst>
      <p:ext uri="{BB962C8B-B14F-4D97-AF65-F5344CB8AC3E}">
        <p14:creationId xmlns:p14="http://schemas.microsoft.com/office/powerpoint/2010/main" val="2476963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Credit Reform Interest Transactions</a:t>
            </a:r>
          </a:p>
        </p:txBody>
      </p:sp>
      <p:graphicFrame>
        <p:nvGraphicFramePr>
          <p:cNvPr id="5" name="Table 4"/>
          <p:cNvGraphicFramePr>
            <a:graphicFrameLocks noGrp="1"/>
          </p:cNvGraphicFramePr>
          <p:nvPr>
            <p:extLst>
              <p:ext uri="{D42A27DB-BD31-4B8C-83A1-F6EECF244321}">
                <p14:modId xmlns:p14="http://schemas.microsoft.com/office/powerpoint/2010/main" val="952493878"/>
              </p:ext>
            </p:extLst>
          </p:nvPr>
        </p:nvGraphicFramePr>
        <p:xfrm>
          <a:off x="762000" y="927644"/>
          <a:ext cx="7543800" cy="2898775"/>
        </p:xfrm>
        <a:graphic>
          <a:graphicData uri="http://schemas.openxmlformats.org/drawingml/2006/table">
            <a:tbl>
              <a:tblPr firstRow="1" bandRow="1">
                <a:effectLst/>
                <a:tableStyleId>{5C22544A-7EE6-4342-B048-85BDC9FD1C3A}</a:tableStyleId>
              </a:tblPr>
              <a:tblGrid>
                <a:gridCol w="2523906">
                  <a:extLst>
                    <a:ext uri="{9D8B030D-6E8A-4147-A177-3AD203B41FA5}">
                      <a16:colId xmlns:a16="http://schemas.microsoft.com/office/drawing/2014/main" val="20000"/>
                    </a:ext>
                  </a:extLst>
                </a:gridCol>
                <a:gridCol w="2338176">
                  <a:extLst>
                    <a:ext uri="{9D8B030D-6E8A-4147-A177-3AD203B41FA5}">
                      <a16:colId xmlns:a16="http://schemas.microsoft.com/office/drawing/2014/main" val="20001"/>
                    </a:ext>
                  </a:extLst>
                </a:gridCol>
                <a:gridCol w="2681718">
                  <a:extLst>
                    <a:ext uri="{9D8B030D-6E8A-4147-A177-3AD203B41FA5}">
                      <a16:colId xmlns:a16="http://schemas.microsoft.com/office/drawing/2014/main" val="20002"/>
                    </a:ext>
                  </a:extLst>
                </a:gridCol>
              </a:tblGrid>
              <a:tr h="672149">
                <a:tc>
                  <a:txBody>
                    <a:bodyPr/>
                    <a:lstStyle/>
                    <a:p>
                      <a:pPr algn="ctr">
                        <a:lnSpc>
                          <a:spcPct val="150000"/>
                        </a:lnSpc>
                      </a:pPr>
                      <a:r>
                        <a:rPr kumimoji="0" lang="en-US" sz="800" b="1" kern="1200" dirty="0">
                          <a:ln>
                            <a:noFill/>
                          </a:ln>
                          <a:solidFill>
                            <a:schemeClr val="lt1"/>
                          </a:solidFill>
                          <a:latin typeface="+mj-lt"/>
                          <a:ea typeface="+mn-ea"/>
                          <a:cs typeface="+mn-cs"/>
                        </a:rPr>
                        <a:t>Department Name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2000" b="1" u="sng" kern="1200" dirty="0">
                          <a:ln>
                            <a:noFill/>
                          </a:ln>
                          <a:solidFill>
                            <a:schemeClr val="lt1"/>
                          </a:solidFill>
                          <a:latin typeface="+mj-lt"/>
                          <a:ea typeface="+mn-ea"/>
                          <a:cs typeface="+mn-cs"/>
                        </a:rPr>
                        <a:t>Interest</a:t>
                      </a:r>
                      <a:r>
                        <a:rPr kumimoji="0" lang="en-US" sz="2000" b="1" u="sng" kern="1200" baseline="0" dirty="0">
                          <a:ln>
                            <a:noFill/>
                          </a:ln>
                          <a:solidFill>
                            <a:schemeClr val="lt1"/>
                          </a:solidFill>
                          <a:latin typeface="+mj-lt"/>
                          <a:ea typeface="+mn-ea"/>
                          <a:cs typeface="+mn-cs"/>
                        </a:rPr>
                        <a:t> Costs</a:t>
                      </a:r>
                    </a:p>
                    <a:p>
                      <a:pPr algn="ctr"/>
                      <a:r>
                        <a:rPr kumimoji="0" lang="en-US" sz="2000" b="1" u="none" kern="1200" baseline="0" dirty="0">
                          <a:ln>
                            <a:noFill/>
                          </a:ln>
                          <a:solidFill>
                            <a:schemeClr val="lt1"/>
                          </a:solidFill>
                          <a:latin typeface="+mj-lt"/>
                          <a:ea typeface="+mn-ea"/>
                          <a:cs typeface="+mn-cs"/>
                        </a:rPr>
                        <a:t>(Payment)</a:t>
                      </a:r>
                      <a:endParaRPr kumimoji="0" lang="en-US" sz="2000" b="1" u="none" kern="1200" dirty="0">
                        <a:ln>
                          <a:noFill/>
                        </a:ln>
                        <a:solidFill>
                          <a:schemeClr val="lt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p>
                      <a:pPr algn="ctr"/>
                      <a:r>
                        <a:rPr kumimoji="0" lang="en-US" sz="2000" b="1" u="sng" kern="1200" dirty="0">
                          <a:ln>
                            <a:noFill/>
                          </a:ln>
                          <a:solidFill>
                            <a:schemeClr val="lt1"/>
                          </a:solidFill>
                          <a:latin typeface="+mj-lt"/>
                          <a:ea typeface="+mn-ea"/>
                          <a:cs typeface="+mn-cs"/>
                        </a:rPr>
                        <a:t>Interest Earnings</a:t>
                      </a:r>
                    </a:p>
                    <a:p>
                      <a:pPr algn="ctr"/>
                      <a:r>
                        <a:rPr kumimoji="0" lang="en-US" sz="2000" b="1" kern="1200" dirty="0">
                          <a:ln>
                            <a:noFill/>
                          </a:ln>
                          <a:solidFill>
                            <a:schemeClr val="lt1"/>
                          </a:solidFill>
                          <a:latin typeface="+mj-lt"/>
                          <a:ea typeface="+mn-ea"/>
                          <a:cs typeface="+mn-cs"/>
                        </a:rPr>
                        <a:t>(Collection)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extLst>
                  <a:ext uri="{0D108BD9-81ED-4DB2-BD59-A6C34878D82A}">
                    <a16:rowId xmlns:a16="http://schemas.microsoft.com/office/drawing/2014/main" val="10000"/>
                  </a:ext>
                </a:extLst>
              </a:tr>
              <a:tr h="0">
                <a:tc>
                  <a:txBody>
                    <a:bodyPr/>
                    <a:lstStyle/>
                    <a:p>
                      <a:pPr marL="0" algn="l" rtl="0" eaLnBrk="1" latinLnBrk="0" hangingPunct="1"/>
                      <a:r>
                        <a:rPr kumimoji="0" lang="en-US" sz="1800" b="1" kern="1200" dirty="0">
                          <a:ln>
                            <a:noFill/>
                          </a:ln>
                          <a:solidFill>
                            <a:schemeClr val="bg1"/>
                          </a:solidFill>
                          <a:latin typeface="+mj-lt"/>
                          <a:ea typeface="+mn-ea"/>
                          <a:cs typeface="+mn-cs"/>
                        </a:rPr>
                        <a:t>Sender TAS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p>
                      <a:pPr marL="0" algn="r" defTabSz="914400" rtl="0" eaLnBrk="1" latinLnBrk="0" hangingPunct="1">
                        <a:lnSpc>
                          <a:spcPct val="150000"/>
                        </a:lnSpc>
                      </a:pPr>
                      <a:r>
                        <a:rPr lang="en-US" sz="1800" kern="1200" dirty="0">
                          <a:solidFill>
                            <a:schemeClr val="dk1"/>
                          </a:solidFill>
                          <a:latin typeface="Calibri" panose="020F0502020204030204" pitchFamily="34" charset="0"/>
                          <a:ea typeface="+mn-ea"/>
                          <a:cs typeface="+mn-cs"/>
                        </a:rPr>
                        <a:t>069 X 4123 000</a:t>
                      </a:r>
                    </a:p>
                  </a:txBody>
                  <a:tcPr marL="73152" marR="73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lnSpc>
                          <a:spcPct val="150000"/>
                        </a:lnSpc>
                      </a:pPr>
                      <a:r>
                        <a:rPr lang="en-US" sz="1800" kern="1200" dirty="0">
                          <a:solidFill>
                            <a:schemeClr val="dk1"/>
                          </a:solidFill>
                          <a:latin typeface="Calibri" panose="020F0502020204030204" pitchFamily="34" charset="0"/>
                          <a:ea typeface="+mn-ea"/>
                          <a:cs typeface="Calibri" panose="020F0502020204030204" pitchFamily="34" charset="0"/>
                        </a:rPr>
                        <a:t>069 X 4123 000</a:t>
                      </a:r>
                    </a:p>
                  </a:txBody>
                  <a:tcPr marL="73152" marR="731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2941">
                <a:tc>
                  <a:txBody>
                    <a:bodyPr/>
                    <a:lstStyle/>
                    <a:p>
                      <a:pPr marL="0" algn="l" rtl="0" eaLnBrk="1" latinLnBrk="0" hangingPunct="1"/>
                      <a:r>
                        <a:rPr kumimoji="0" lang="en-US" sz="1800" b="1" kern="1200" dirty="0">
                          <a:ln>
                            <a:noFill/>
                          </a:ln>
                          <a:solidFill>
                            <a:schemeClr val="bg1"/>
                          </a:solidFill>
                          <a:latin typeface="+mj-lt"/>
                          <a:ea typeface="+mn-ea"/>
                          <a:cs typeface="+mn-cs"/>
                        </a:rPr>
                        <a:t>Sender</a:t>
                      </a:r>
                      <a:r>
                        <a:rPr kumimoji="0" lang="en-US" sz="1800" b="1" kern="1200" baseline="0" dirty="0">
                          <a:ln>
                            <a:noFill/>
                          </a:ln>
                          <a:solidFill>
                            <a:schemeClr val="bg1"/>
                          </a:solidFill>
                          <a:latin typeface="+mj-lt"/>
                          <a:ea typeface="+mn-ea"/>
                          <a:cs typeface="+mn-cs"/>
                        </a:rPr>
                        <a:t> BETC*</a:t>
                      </a:r>
                      <a:endParaRPr kumimoji="0" lang="en-US" sz="1800" b="1" kern="1200" dirty="0">
                        <a:ln>
                          <a:noFill/>
                        </a:ln>
                        <a:solidFill>
                          <a:schemeClr val="bg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p>
                      <a:pPr marL="0" marR="0" algn="r">
                        <a:lnSpc>
                          <a:spcPct val="115000"/>
                        </a:lnSpc>
                        <a:spcBef>
                          <a:spcPts val="0"/>
                        </a:spcBef>
                        <a:spcAft>
                          <a:spcPts val="0"/>
                        </a:spcAft>
                      </a:pPr>
                      <a:r>
                        <a:rPr lang="en-US" sz="1800" dirty="0">
                          <a:ln>
                            <a:noFill/>
                          </a:ln>
                          <a:effectLst/>
                          <a:latin typeface="Calibri"/>
                          <a:ea typeface="Calibri"/>
                          <a:cs typeface="Calibri"/>
                        </a:rPr>
                        <a:t>BFSXPD</a:t>
                      </a:r>
                      <a:endParaRPr lang="en-US" sz="1800" dirty="0">
                        <a:ln>
                          <a:noFill/>
                        </a:ln>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800" b="0" dirty="0">
                          <a:ln>
                            <a:noFill/>
                          </a:ln>
                          <a:effectLst/>
                          <a:latin typeface="Calibri" panose="020F0502020204030204" pitchFamily="34" charset="0"/>
                          <a:ea typeface="Calibri"/>
                          <a:cs typeface="Calibri" panose="020F0502020204030204" pitchFamily="34" charset="0"/>
                        </a:rPr>
                        <a:t>BFSINTC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2941">
                <a:tc>
                  <a:txBody>
                    <a:bodyPr/>
                    <a:lstStyle/>
                    <a:p>
                      <a:pPr marL="0" algn="l" rtl="0" eaLnBrk="1" latinLnBrk="0" hangingPunct="1"/>
                      <a:r>
                        <a:rPr kumimoji="0" lang="en-US" sz="1800" b="1" kern="1200" dirty="0">
                          <a:ln>
                            <a:noFill/>
                          </a:ln>
                          <a:solidFill>
                            <a:schemeClr val="bg1"/>
                          </a:solidFill>
                          <a:latin typeface="+mj-lt"/>
                          <a:ea typeface="+mn-ea"/>
                          <a:cs typeface="+mn-cs"/>
                        </a:rPr>
                        <a:t>Receiver TAS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p>
                      <a:pPr marL="0" marR="0" algn="r">
                        <a:lnSpc>
                          <a:spcPct val="115000"/>
                        </a:lnSpc>
                        <a:spcBef>
                          <a:spcPts val="0"/>
                        </a:spcBef>
                        <a:spcAft>
                          <a:spcPts val="0"/>
                        </a:spcAft>
                      </a:pPr>
                      <a:r>
                        <a:rPr lang="en-US" sz="1800" strike="noStrike" baseline="0" dirty="0">
                          <a:ln>
                            <a:noFill/>
                          </a:ln>
                          <a:effectLst/>
                          <a:latin typeface="Calibri"/>
                          <a:ea typeface="Calibri"/>
                          <a:cs typeface="Calibri"/>
                        </a:rPr>
                        <a:t>020 </a:t>
                      </a:r>
                      <a:r>
                        <a:rPr lang="en-US" sz="1800" strike="noStrike" dirty="0">
                          <a:ln>
                            <a:noFill/>
                          </a:ln>
                          <a:effectLst/>
                          <a:latin typeface="Calibri"/>
                          <a:ea typeface="Calibri"/>
                          <a:cs typeface="Calibri"/>
                        </a:rPr>
                        <a:t>1499</a:t>
                      </a:r>
                      <a:r>
                        <a:rPr lang="en-US" sz="1800" strike="noStrike" baseline="0" dirty="0">
                          <a:ln>
                            <a:noFill/>
                          </a:ln>
                          <a:effectLst/>
                          <a:latin typeface="Calibri"/>
                          <a:ea typeface="Calibri"/>
                          <a:cs typeface="Calibri"/>
                        </a:rPr>
                        <a:t> 000</a:t>
                      </a:r>
                      <a:endParaRPr lang="en-US" sz="1800" strike="sngStrike" dirty="0">
                        <a:ln>
                          <a:noFill/>
                        </a:ln>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r">
                        <a:lnSpc>
                          <a:spcPct val="115000"/>
                        </a:lnSpc>
                        <a:spcBef>
                          <a:spcPts val="0"/>
                        </a:spcBef>
                        <a:spcAft>
                          <a:spcPts val="0"/>
                        </a:spcAft>
                      </a:pPr>
                      <a:r>
                        <a:rPr lang="en-US" sz="1800" b="0" dirty="0">
                          <a:ln>
                            <a:noFill/>
                          </a:ln>
                          <a:solidFill>
                            <a:schemeClr val="tx1"/>
                          </a:solidFill>
                          <a:effectLst/>
                          <a:latin typeface="Calibri" panose="020F0502020204030204" pitchFamily="34" charset="0"/>
                          <a:ea typeface="Calibri"/>
                          <a:cs typeface="Calibri" panose="020F0502020204030204" pitchFamily="34" charset="0"/>
                        </a:rPr>
                        <a:t>020</a:t>
                      </a:r>
                      <a:r>
                        <a:rPr lang="en-US" sz="1800" dirty="0">
                          <a:ln>
                            <a:noFill/>
                          </a:ln>
                          <a:solidFill>
                            <a:schemeClr val="tx1"/>
                          </a:solidFill>
                          <a:effectLst/>
                          <a:latin typeface="Calibri" panose="020F0502020204030204" pitchFamily="34" charset="0"/>
                          <a:ea typeface="Calibri"/>
                          <a:cs typeface="Calibri" panose="020F0502020204030204" pitchFamily="34" charset="0"/>
                        </a:rPr>
                        <a:t> X 1880 </a:t>
                      </a:r>
                      <a:r>
                        <a:rPr lang="en-US" sz="1800" b="0" dirty="0">
                          <a:ln>
                            <a:noFill/>
                          </a:ln>
                          <a:solidFill>
                            <a:schemeClr val="tx1"/>
                          </a:solidFill>
                          <a:effectLst/>
                          <a:latin typeface="Calibri" panose="020F0502020204030204" pitchFamily="34" charset="0"/>
                          <a:ea typeface="Calibri"/>
                          <a:cs typeface="Calibri" panose="020F0502020204030204" pitchFamily="34" charset="0"/>
                        </a:rPr>
                        <a:t>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352941">
                <a:tc>
                  <a:txBody>
                    <a:bodyPr/>
                    <a:lstStyle/>
                    <a:p>
                      <a:pPr marL="0" algn="l" rtl="0" eaLnBrk="1" latinLnBrk="0" hangingPunct="1"/>
                      <a:r>
                        <a:rPr kumimoji="0" lang="en-US" sz="1800" b="1" kern="1200" dirty="0">
                          <a:ln>
                            <a:noFill/>
                          </a:ln>
                          <a:solidFill>
                            <a:schemeClr val="bg1"/>
                          </a:solidFill>
                          <a:latin typeface="+mj-lt"/>
                          <a:ea typeface="+mn-ea"/>
                          <a:cs typeface="+mn-cs"/>
                        </a:rPr>
                        <a:t>Receiver</a:t>
                      </a:r>
                      <a:r>
                        <a:rPr kumimoji="0" lang="en-US" sz="1800" b="1" kern="1200" baseline="0" dirty="0">
                          <a:ln>
                            <a:noFill/>
                          </a:ln>
                          <a:solidFill>
                            <a:schemeClr val="bg1"/>
                          </a:solidFill>
                          <a:latin typeface="+mj-lt"/>
                          <a:ea typeface="+mn-ea"/>
                          <a:cs typeface="+mn-cs"/>
                        </a:rPr>
                        <a:t> BETC*</a:t>
                      </a:r>
                      <a:endParaRPr kumimoji="0" lang="en-US" sz="1800" b="1" kern="1200" dirty="0">
                        <a:ln>
                          <a:noFill/>
                        </a:ln>
                        <a:solidFill>
                          <a:schemeClr val="bg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p>
                      <a:pPr marL="0" marR="0" algn="r" rtl="0" eaLnBrk="1" latinLnBrk="0" hangingPunct="1">
                        <a:lnSpc>
                          <a:spcPct val="115000"/>
                        </a:lnSpc>
                        <a:spcBef>
                          <a:spcPts val="0"/>
                        </a:spcBef>
                        <a:spcAft>
                          <a:spcPts val="0"/>
                        </a:spcAft>
                      </a:pPr>
                      <a:r>
                        <a:rPr kumimoji="0" lang="en-US" sz="1800" kern="1200" dirty="0">
                          <a:ln>
                            <a:noFill/>
                          </a:ln>
                          <a:solidFill>
                            <a:schemeClr val="dk1"/>
                          </a:solidFill>
                          <a:effectLst/>
                          <a:latin typeface="Calibri"/>
                          <a:ea typeface="Calibri"/>
                          <a:cs typeface="Calibri"/>
                        </a:rPr>
                        <a:t>TREACEXP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0" eaLnBrk="1" latinLnBrk="0" hangingPunct="1">
                        <a:lnSpc>
                          <a:spcPct val="115000"/>
                        </a:lnSpc>
                        <a:spcBef>
                          <a:spcPts val="0"/>
                        </a:spcBef>
                        <a:spcAft>
                          <a:spcPts val="0"/>
                        </a:spcAft>
                      </a:pPr>
                      <a:r>
                        <a:rPr kumimoji="0" lang="en-US" sz="1800" kern="1200" dirty="0">
                          <a:ln>
                            <a:noFill/>
                          </a:ln>
                          <a:solidFill>
                            <a:schemeClr val="dk1"/>
                          </a:solidFill>
                          <a:effectLst/>
                          <a:latin typeface="Calibri" panose="020F0502020204030204" pitchFamily="34" charset="0"/>
                          <a:ea typeface="Calibri"/>
                          <a:cs typeface="Calibri" panose="020F0502020204030204" pitchFamily="34" charset="0"/>
                        </a:rPr>
                        <a:t>TREADIN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2941">
                <a:tc>
                  <a:txBody>
                    <a:bodyPr/>
                    <a:lstStyle/>
                    <a:p>
                      <a:pPr marL="0" algn="l" rtl="0" eaLnBrk="1" latinLnBrk="0" hangingPunct="1"/>
                      <a:r>
                        <a:rPr kumimoji="0" lang="en-US" sz="1800" b="1" kern="1200" dirty="0">
                          <a:ln>
                            <a:noFill/>
                          </a:ln>
                          <a:solidFill>
                            <a:schemeClr val="bg1"/>
                          </a:solidFill>
                          <a:latin typeface="+mj-lt"/>
                          <a:ea typeface="+mn-ea"/>
                          <a:cs typeface="+mn-cs"/>
                        </a:rPr>
                        <a:t>Receiver ALC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p>
                      <a:pPr marL="0" marR="0" algn="r" rtl="0" eaLnBrk="1" latinLnBrk="0" hangingPunct="1">
                        <a:lnSpc>
                          <a:spcPct val="115000"/>
                        </a:lnSpc>
                        <a:spcBef>
                          <a:spcPts val="0"/>
                        </a:spcBef>
                        <a:spcAft>
                          <a:spcPts val="0"/>
                        </a:spcAft>
                      </a:pPr>
                      <a:r>
                        <a:rPr kumimoji="0" lang="en-US" sz="1800" kern="1200" dirty="0">
                          <a:ln>
                            <a:noFill/>
                          </a:ln>
                          <a:solidFill>
                            <a:schemeClr val="dk1"/>
                          </a:solidFill>
                          <a:effectLst/>
                          <a:latin typeface="Calibri"/>
                          <a:ea typeface="Calibri"/>
                          <a:cs typeface="Calibri"/>
                        </a:rPr>
                        <a:t>20550865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rtl="0" eaLnBrk="1" latinLnBrk="0" hangingPunct="1">
                        <a:lnSpc>
                          <a:spcPct val="115000"/>
                        </a:lnSpc>
                        <a:spcBef>
                          <a:spcPts val="0"/>
                        </a:spcBef>
                        <a:spcAft>
                          <a:spcPts val="0"/>
                        </a:spcAft>
                      </a:pPr>
                      <a:r>
                        <a:rPr kumimoji="0" lang="en-US" sz="1800" b="0" kern="1200" dirty="0">
                          <a:ln>
                            <a:noFill/>
                          </a:ln>
                          <a:solidFill>
                            <a:schemeClr val="dk1"/>
                          </a:solidFill>
                          <a:effectLst/>
                          <a:latin typeface="Calibri" panose="020F0502020204030204" pitchFamily="34" charset="0"/>
                          <a:ea typeface="Calibri"/>
                          <a:cs typeface="Calibri" panose="020F0502020204030204" pitchFamily="34" charset="0"/>
                        </a:rPr>
                        <a:t>20120002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12721944"/>
                  </a:ext>
                </a:extLst>
              </a:tr>
              <a:tr h="352941">
                <a:tc>
                  <a:txBody>
                    <a:bodyPr/>
                    <a:lstStyle/>
                    <a:p>
                      <a:pPr marL="0" algn="l" rtl="0" eaLnBrk="1" latinLnBrk="0" hangingPunct="1"/>
                      <a:r>
                        <a:rPr kumimoji="0" lang="en-US" sz="1800" b="1" kern="1200" dirty="0">
                          <a:ln>
                            <a:noFill/>
                          </a:ln>
                          <a:solidFill>
                            <a:schemeClr val="bg1"/>
                          </a:solidFill>
                          <a:latin typeface="+mj-lt"/>
                          <a:ea typeface="+mn-ea"/>
                          <a:cs typeface="+mn-cs"/>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3253"/>
                    </a:solidFill>
                  </a:tcPr>
                </a:tc>
                <a:tc>
                  <a:txBody>
                    <a:bodyPr/>
                    <a:lstStyle/>
                    <a:p>
                      <a:pPr marL="0" marR="0" algn="r" rtl="0" eaLnBrk="1" latinLnBrk="0" hangingPunct="1">
                        <a:lnSpc>
                          <a:spcPct val="115000"/>
                        </a:lnSpc>
                        <a:spcBef>
                          <a:spcPts val="0"/>
                        </a:spcBef>
                        <a:spcAft>
                          <a:spcPts val="0"/>
                        </a:spcAft>
                      </a:pPr>
                      <a:r>
                        <a:rPr kumimoji="0" lang="en-US" sz="1800" kern="1200" dirty="0">
                          <a:ln>
                            <a:noFill/>
                          </a:ln>
                          <a:solidFill>
                            <a:schemeClr val="dk1"/>
                          </a:solidFill>
                          <a:effectLst/>
                          <a:latin typeface="Calibri"/>
                          <a:ea typeface="Calibri"/>
                          <a:cs typeface="Calibri"/>
                        </a:rPr>
                        <a:t>FY25 Interest Cost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rPr>
                        <a:t>Certification Statement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734001471"/>
                  </a:ext>
                </a:extLst>
              </a:tr>
            </a:tbl>
          </a:graphicData>
        </a:graphic>
      </p:graphicFrame>
      <p:sp>
        <p:nvSpPr>
          <p:cNvPr id="8" name="Rectangle 7"/>
          <p:cNvSpPr/>
          <p:nvPr/>
        </p:nvSpPr>
        <p:spPr>
          <a:xfrm>
            <a:off x="5638800" y="3445421"/>
            <a:ext cx="2667000" cy="3809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Content Placeholder 7">
            <a:extLst>
              <a:ext uri="{FF2B5EF4-FFF2-40B4-BE49-F238E27FC236}">
                <a16:creationId xmlns:a16="http://schemas.microsoft.com/office/drawing/2014/main" id="{9C226759-8924-D4AF-15B0-8B6AFD6185FD}"/>
              </a:ext>
            </a:extLst>
          </p:cNvPr>
          <p:cNvGraphicFramePr>
            <a:graphicFrameLocks noGrp="1"/>
          </p:cNvGraphicFramePr>
          <p:nvPr>
            <p:ph sz="quarter" idx="10"/>
            <p:extLst>
              <p:ext uri="{D42A27DB-BD31-4B8C-83A1-F6EECF244321}">
                <p14:modId xmlns:p14="http://schemas.microsoft.com/office/powerpoint/2010/main" val="1301916251"/>
              </p:ext>
            </p:extLst>
          </p:nvPr>
        </p:nvGraphicFramePr>
        <p:xfrm>
          <a:off x="419477" y="3581400"/>
          <a:ext cx="8686800" cy="3378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00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hlinkClick r:id="" action="ppaction://noaction" highlightClick="1"/>
            <a:extLst>
              <a:ext uri="{FF2B5EF4-FFF2-40B4-BE49-F238E27FC236}">
                <a16:creationId xmlns:a16="http://schemas.microsoft.com/office/drawing/2014/main" id="{655227F9-AF17-1283-E0F8-2615A1B1B15E}"/>
              </a:ext>
            </a:extLst>
          </p:cNvPr>
          <p:cNvGraphicFramePr>
            <a:graphicFrameLocks noGrp="1"/>
          </p:cNvGraphicFramePr>
          <p:nvPr>
            <p:ph sz="quarter" idx="10"/>
            <p:extLst>
              <p:ext uri="{D42A27DB-BD31-4B8C-83A1-F6EECF244321}">
                <p14:modId xmlns:p14="http://schemas.microsoft.com/office/powerpoint/2010/main" val="1265401797"/>
              </p:ext>
            </p:extLst>
          </p:nvPr>
        </p:nvGraphicFramePr>
        <p:xfrm>
          <a:off x="228600" y="1828800"/>
          <a:ext cx="8686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5E35AFA0-720C-8E0A-15A1-0E43C5261E95}"/>
              </a:ext>
            </a:extLst>
          </p:cNvPr>
          <p:cNvSpPr>
            <a:spLocks noGrp="1"/>
          </p:cNvSpPr>
          <p:nvPr>
            <p:ph sz="quarter" idx="11"/>
          </p:nvPr>
        </p:nvSpPr>
        <p:spPr/>
        <p:txBody>
          <a:bodyPr/>
          <a:lstStyle/>
          <a:p>
            <a:r>
              <a:rPr lang="en-US" sz="3200" dirty="0"/>
              <a:t>Federal Borrowings Roles and Responsibilities</a:t>
            </a:r>
          </a:p>
          <a:p>
            <a:endParaRPr lang="en-US" sz="3200" dirty="0"/>
          </a:p>
        </p:txBody>
      </p:sp>
      <p:sp>
        <p:nvSpPr>
          <p:cNvPr id="2" name="Rectangle: Rounded Corners 1">
            <a:extLst>
              <a:ext uri="{FF2B5EF4-FFF2-40B4-BE49-F238E27FC236}">
                <a16:creationId xmlns:a16="http://schemas.microsoft.com/office/drawing/2014/main" id="{77DA1CE7-F473-9962-0F14-A9E92691787D}"/>
              </a:ext>
            </a:extLst>
          </p:cNvPr>
          <p:cNvSpPr/>
          <p:nvPr/>
        </p:nvSpPr>
        <p:spPr>
          <a:xfrm>
            <a:off x="228600" y="914400"/>
            <a:ext cx="8686800" cy="9144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9486E3E-5702-8B7B-5007-A3FB99C4F389}"/>
              </a:ext>
            </a:extLst>
          </p:cNvPr>
          <p:cNvSpPr txBox="1"/>
          <p:nvPr/>
        </p:nvSpPr>
        <p:spPr>
          <a:xfrm>
            <a:off x="232372" y="892862"/>
            <a:ext cx="8686800" cy="954107"/>
          </a:xfrm>
          <a:prstGeom prst="rect">
            <a:avLst/>
          </a:prstGeom>
          <a:noFill/>
        </p:spPr>
        <p:txBody>
          <a:bodyPr wrap="square" rtlCol="0">
            <a:spAutoFit/>
          </a:bodyPr>
          <a:lstStyle/>
          <a:p>
            <a:r>
              <a:rPr lang="en-US" sz="2800" dirty="0"/>
              <a:t>Administer the Federal Borrowings Program for the Department of the Treasury</a:t>
            </a:r>
          </a:p>
        </p:txBody>
      </p:sp>
    </p:spTree>
    <p:extLst>
      <p:ext uri="{BB962C8B-B14F-4D97-AF65-F5344CB8AC3E}">
        <p14:creationId xmlns:p14="http://schemas.microsoft.com/office/powerpoint/2010/main" val="597285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Submitting IPAC Transactions</a:t>
            </a:r>
          </a:p>
        </p:txBody>
      </p:sp>
      <p:graphicFrame>
        <p:nvGraphicFramePr>
          <p:cNvPr id="6" name="Content Placeholder 5">
            <a:extLst>
              <a:ext uri="{FF2B5EF4-FFF2-40B4-BE49-F238E27FC236}">
                <a16:creationId xmlns:a16="http://schemas.microsoft.com/office/drawing/2014/main" id="{6E9CBBEC-2CEF-FA77-15C1-CA091059C9F6}"/>
              </a:ext>
            </a:extLst>
          </p:cNvPr>
          <p:cNvGraphicFramePr>
            <a:graphicFrameLocks noGrp="1"/>
          </p:cNvGraphicFramePr>
          <p:nvPr>
            <p:ph sz="quarter" idx="10"/>
            <p:extLst>
              <p:ext uri="{D42A27DB-BD31-4B8C-83A1-F6EECF244321}">
                <p14:modId xmlns:p14="http://schemas.microsoft.com/office/powerpoint/2010/main" val="205256925"/>
              </p:ext>
            </p:extLst>
          </p:nvPr>
        </p:nvGraphicFramePr>
        <p:xfrm>
          <a:off x="228600" y="9144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777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DD7D5D5-C76C-99ED-6BEF-1655B752498D}"/>
              </a:ext>
            </a:extLst>
          </p:cNvPr>
          <p:cNvGraphicFramePr>
            <a:graphicFrameLocks noGrp="1"/>
          </p:cNvGraphicFramePr>
          <p:nvPr>
            <p:ph sz="quarter" idx="10"/>
            <p:extLst>
              <p:ext uri="{D42A27DB-BD31-4B8C-83A1-F6EECF244321}">
                <p14:modId xmlns:p14="http://schemas.microsoft.com/office/powerpoint/2010/main" val="1774430718"/>
              </p:ext>
            </p:extLst>
          </p:nvPr>
        </p:nvGraphicFramePr>
        <p:xfrm>
          <a:off x="228600" y="965200"/>
          <a:ext cx="8686800" cy="520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098F6674-B93D-E40E-E40D-0BE16E4B17AF}"/>
              </a:ext>
            </a:extLst>
          </p:cNvPr>
          <p:cNvSpPr>
            <a:spLocks noGrp="1"/>
          </p:cNvSpPr>
          <p:nvPr>
            <p:ph sz="quarter" idx="11"/>
          </p:nvPr>
        </p:nvSpPr>
        <p:spPr/>
        <p:txBody>
          <a:bodyPr/>
          <a:lstStyle/>
          <a:p>
            <a:r>
              <a:rPr lang="en-US" dirty="0"/>
              <a:t>Fiscal Year-End </a:t>
            </a:r>
            <a:r>
              <a:rPr lang="en-US" b="1" dirty="0">
                <a:ln w="11113" cap="flat" cmpd="sng" algn="ctr">
                  <a:solidFill>
                    <a:srgbClr val="ED7D31"/>
                  </a:solidFill>
                  <a:prstDash val="solid"/>
                  <a:round/>
                </a:ln>
                <a:solidFill>
                  <a:srgbClr val="00B0F0"/>
                </a:solidFill>
              </a:rPr>
              <a:t>“</a:t>
            </a:r>
            <a:r>
              <a:rPr lang="en-US" b="1" dirty="0">
                <a:ln w="11113" cap="flat" cmpd="sng" algn="ctr">
                  <a:solidFill>
                    <a:srgbClr val="ED7D31"/>
                  </a:solidFill>
                  <a:prstDash val="solid"/>
                  <a:round/>
                </a:ln>
                <a:solidFill>
                  <a:srgbClr val="00B0F0"/>
                </a:solidFill>
                <a:effectLst/>
                <a:ea typeface="Calibri" panose="020F0502020204030204" pitchFamily="34" charset="0"/>
              </a:rPr>
              <a:t>SUCCESS” </a:t>
            </a:r>
            <a:r>
              <a:rPr lang="en-US" dirty="0"/>
              <a:t>Timeline</a:t>
            </a:r>
          </a:p>
        </p:txBody>
      </p:sp>
    </p:spTree>
    <p:extLst>
      <p:ext uri="{BB962C8B-B14F-4D97-AF65-F5344CB8AC3E}">
        <p14:creationId xmlns:p14="http://schemas.microsoft.com/office/powerpoint/2010/main" val="2201175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descr="Close-up of question mark on a hardwood floor against a wall">
            <a:extLst>
              <a:ext uri="{FF2B5EF4-FFF2-40B4-BE49-F238E27FC236}">
                <a16:creationId xmlns:a16="http://schemas.microsoft.com/office/drawing/2014/main" id="{0EB87BC7-74B0-4363-9674-4CB8EF3AF8AA}"/>
              </a:ext>
            </a:extLst>
          </p:cNvPr>
          <p:cNvPicPr>
            <a:picLocks noGrp="1" noChangeAspect="1"/>
          </p:cNvPicPr>
          <p:nvPr>
            <p:ph sz="quarter" idx="10"/>
          </p:nvPr>
        </p:nvPicPr>
        <p:blipFill>
          <a:blip r:embed="rId2" cstate="print">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p:blipFill>
        <p:spPr>
          <a:xfrm>
            <a:off x="241609" y="921041"/>
            <a:ext cx="8686800" cy="5181601"/>
          </a:xfrm>
          <a:gradFill>
            <a:gsLst>
              <a:gs pos="0">
                <a:schemeClr val="accent1">
                  <a:lumMod val="5000"/>
                  <a:lumOff val="95000"/>
                  <a:alpha val="15000"/>
                </a:schemeClr>
              </a:gs>
              <a:gs pos="12000">
                <a:schemeClr val="accent1">
                  <a:lumMod val="57000"/>
                  <a:lumOff val="43000"/>
                </a:schemeClr>
              </a:gs>
              <a:gs pos="26000">
                <a:schemeClr val="accent1">
                  <a:lumMod val="45000"/>
                  <a:lumOff val="55000"/>
                </a:schemeClr>
              </a:gs>
              <a:gs pos="12000">
                <a:schemeClr val="accent1">
                  <a:lumMod val="30000"/>
                  <a:lumOff val="70000"/>
                </a:schemeClr>
              </a:gs>
            </a:gsLst>
            <a:lin ang="5400000" scaled="1"/>
          </a:gradFill>
        </p:spPr>
      </p:pic>
      <p:sp>
        <p:nvSpPr>
          <p:cNvPr id="3" name="Content Placeholder 2">
            <a:extLst>
              <a:ext uri="{FF2B5EF4-FFF2-40B4-BE49-F238E27FC236}">
                <a16:creationId xmlns:a16="http://schemas.microsoft.com/office/drawing/2014/main" id="{433E2E8C-826C-457D-BBD8-EED93DFC2FFB}"/>
              </a:ext>
            </a:extLst>
          </p:cNvPr>
          <p:cNvSpPr>
            <a:spLocks noGrp="1"/>
          </p:cNvSpPr>
          <p:nvPr>
            <p:ph sz="quarter" idx="11"/>
          </p:nvPr>
        </p:nvSpPr>
        <p:spPr/>
        <p:txBody>
          <a:bodyPr/>
          <a:lstStyle/>
          <a:p>
            <a:pPr algn="ctr"/>
            <a:r>
              <a:rPr lang="en-US" dirty="0"/>
              <a:t>QUESTIONS?</a:t>
            </a:r>
          </a:p>
        </p:txBody>
      </p:sp>
      <p:sp>
        <p:nvSpPr>
          <p:cNvPr id="4" name="TextBox 3">
            <a:extLst>
              <a:ext uri="{FF2B5EF4-FFF2-40B4-BE49-F238E27FC236}">
                <a16:creationId xmlns:a16="http://schemas.microsoft.com/office/drawing/2014/main" id="{79F9457F-0FFD-9C2E-5530-387F4C326E34}"/>
              </a:ext>
            </a:extLst>
          </p:cNvPr>
          <p:cNvSpPr txBox="1"/>
          <p:nvPr/>
        </p:nvSpPr>
        <p:spPr>
          <a:xfrm>
            <a:off x="2475569" y="2234568"/>
            <a:ext cx="6477001" cy="255454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CONTACT INFORMATION:</a:t>
            </a: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Federal Borrowings Program</a:t>
            </a:r>
          </a:p>
          <a:p>
            <a:pPr algn="ctr"/>
            <a:r>
              <a:rPr lang="en-US" sz="3200" dirty="0">
                <a:solidFill>
                  <a:schemeClr val="accent1">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Borrowings@fiscal.treasury.gov</a:t>
            </a:r>
            <a:endParaRPr lang="en-US" sz="3200" dirty="0">
              <a:solidFill>
                <a:schemeClr val="accent1">
                  <a:lumMod val="75000"/>
                </a:schemeClr>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029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28600" y="152399"/>
            <a:ext cx="8686800" cy="609601"/>
          </a:xfrm>
        </p:spPr>
        <p:txBody>
          <a:bodyPr/>
          <a:lstStyle/>
          <a:p>
            <a:r>
              <a:rPr lang="en-US" sz="3200" dirty="0"/>
              <a:t>Federal Borrowings Program on TreasuryDirect</a:t>
            </a:r>
          </a:p>
        </p:txBody>
      </p:sp>
      <p:sp>
        <p:nvSpPr>
          <p:cNvPr id="2" name="Rectangle 1"/>
          <p:cNvSpPr/>
          <p:nvPr/>
        </p:nvSpPr>
        <p:spPr>
          <a:xfrm>
            <a:off x="247261" y="914400"/>
            <a:ext cx="8657897" cy="400110"/>
          </a:xfrm>
          <a:prstGeom prst="rect">
            <a:avLst/>
          </a:prstGeom>
          <a:solidFill>
            <a:schemeClr val="bg1"/>
          </a:solidFill>
        </p:spPr>
        <p:txBody>
          <a:bodyPr wrap="square">
            <a:spAutoFit/>
          </a:bodyPr>
          <a:lstStyle/>
          <a:p>
            <a:pPr lvl="0" algn="ctr">
              <a:spcBef>
                <a:spcPct val="20000"/>
              </a:spcBef>
            </a:pPr>
            <a:r>
              <a:rPr lang="en-US" sz="2000" i="1" u="sng" dirty="0">
                <a:solidFill>
                  <a:srgbClr val="4F81BD">
                    <a:lumMod val="75000"/>
                  </a:srgbClr>
                </a:solidFill>
                <a:latin typeface="Arial" panose="020B0604020202020204" pitchFamily="34" charset="0"/>
                <a:cs typeface="Arial" panose="020B0604020202020204" pitchFamily="34" charset="0"/>
              </a:rPr>
              <a:t>https://www.treasurydirect.gov/government/federal-borrowings-program/</a:t>
            </a:r>
          </a:p>
        </p:txBody>
      </p:sp>
      <p:sp>
        <p:nvSpPr>
          <p:cNvPr id="7" name="Rectangle 6">
            <a:extLst>
              <a:ext uri="{FF2B5EF4-FFF2-40B4-BE49-F238E27FC236}">
                <a16:creationId xmlns:a16="http://schemas.microsoft.com/office/drawing/2014/main" id="{AED5DD27-679C-46A4-878D-44DBE1450222}"/>
              </a:ext>
            </a:extLst>
          </p:cNvPr>
          <p:cNvSpPr/>
          <p:nvPr/>
        </p:nvSpPr>
        <p:spPr>
          <a:xfrm>
            <a:off x="2057401" y="5090752"/>
            <a:ext cx="2362200" cy="1106587"/>
          </a:xfrm>
          <a:prstGeom prst="rect">
            <a:avLst/>
          </a:prstGeom>
          <a:noFill/>
          <a:ln w="28575" cap="flat" cmpd="sng" algn="ctr">
            <a:solidFill>
              <a:srgbClr val="E5442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E746283E-CA03-A17F-7B7E-36C2BFBB38F7}"/>
              </a:ext>
            </a:extLst>
          </p:cNvPr>
          <p:cNvPicPr>
            <a:picLocks noChangeAspect="1"/>
          </p:cNvPicPr>
          <p:nvPr/>
        </p:nvPicPr>
        <p:blipFill>
          <a:blip r:embed="rId3"/>
          <a:stretch>
            <a:fillRect/>
          </a:stretch>
        </p:blipFill>
        <p:spPr>
          <a:xfrm>
            <a:off x="762000" y="1284313"/>
            <a:ext cx="7658100" cy="4913025"/>
          </a:xfrm>
          <a:prstGeom prst="rect">
            <a:avLst/>
          </a:prstGeom>
          <a:ln w="12700">
            <a:solidFill>
              <a:schemeClr val="tx1"/>
            </a:solidFill>
          </a:ln>
        </p:spPr>
      </p:pic>
    </p:spTree>
    <p:extLst>
      <p:ext uri="{BB962C8B-B14F-4D97-AF65-F5344CB8AC3E}">
        <p14:creationId xmlns:p14="http://schemas.microsoft.com/office/powerpoint/2010/main" val="283116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965676"/>
            <a:ext cx="8991600" cy="5206524"/>
          </a:xfrm>
        </p:spPr>
        <p:txBody>
          <a:bodyPr/>
          <a:lstStyle/>
          <a:p>
            <a:pPr marL="0" indent="0" algn="ctr">
              <a:buNone/>
            </a:pPr>
            <a:r>
              <a:rPr lang="en-US" sz="1600" i="1" u="sng" dirty="0">
                <a:solidFill>
                  <a:schemeClr val="accent1">
                    <a:lumMod val="75000"/>
                  </a:schemeClr>
                </a:solidFill>
              </a:rPr>
              <a:t>https://www.treasurydirect.gov/government/federal-borrowings-program/credit-reform-accounts/</a:t>
            </a:r>
          </a:p>
        </p:txBody>
      </p:sp>
      <p:sp>
        <p:nvSpPr>
          <p:cNvPr id="3" name="Content Placeholder 2"/>
          <p:cNvSpPr>
            <a:spLocks noGrp="1"/>
          </p:cNvSpPr>
          <p:nvPr>
            <p:ph sz="quarter" idx="11"/>
          </p:nvPr>
        </p:nvSpPr>
        <p:spPr/>
        <p:txBody>
          <a:bodyPr/>
          <a:lstStyle/>
          <a:p>
            <a:r>
              <a:rPr lang="en-US" sz="3200" dirty="0"/>
              <a:t>Agency Guidance on TreasuryDirect</a:t>
            </a:r>
          </a:p>
        </p:txBody>
      </p:sp>
      <p:pic>
        <p:nvPicPr>
          <p:cNvPr id="7" name="Picture 6">
            <a:extLst>
              <a:ext uri="{FF2B5EF4-FFF2-40B4-BE49-F238E27FC236}">
                <a16:creationId xmlns:a16="http://schemas.microsoft.com/office/drawing/2014/main" id="{0F7A1408-4CC6-CF36-314B-20BA00C8FA65}"/>
              </a:ext>
            </a:extLst>
          </p:cNvPr>
          <p:cNvPicPr>
            <a:picLocks noChangeAspect="1"/>
          </p:cNvPicPr>
          <p:nvPr/>
        </p:nvPicPr>
        <p:blipFill>
          <a:blip r:embed="rId3"/>
          <a:stretch>
            <a:fillRect/>
          </a:stretch>
        </p:blipFill>
        <p:spPr>
          <a:xfrm>
            <a:off x="685800" y="1271718"/>
            <a:ext cx="7772400" cy="3041886"/>
          </a:xfrm>
          <a:prstGeom prst="rect">
            <a:avLst/>
          </a:prstGeom>
          <a:ln w="12700">
            <a:solidFill>
              <a:schemeClr val="tx1"/>
            </a:solidFill>
          </a:ln>
        </p:spPr>
      </p:pic>
      <p:pic>
        <p:nvPicPr>
          <p:cNvPr id="9" name="Picture 8">
            <a:extLst>
              <a:ext uri="{FF2B5EF4-FFF2-40B4-BE49-F238E27FC236}">
                <a16:creationId xmlns:a16="http://schemas.microsoft.com/office/drawing/2014/main" id="{39F36A7F-A121-1996-641B-78E7087889DD}"/>
              </a:ext>
            </a:extLst>
          </p:cNvPr>
          <p:cNvPicPr>
            <a:picLocks noChangeAspect="1"/>
          </p:cNvPicPr>
          <p:nvPr/>
        </p:nvPicPr>
        <p:blipFill>
          <a:blip r:embed="rId4"/>
          <a:stretch>
            <a:fillRect/>
          </a:stretch>
        </p:blipFill>
        <p:spPr>
          <a:xfrm>
            <a:off x="685800" y="4370019"/>
            <a:ext cx="7772400" cy="1802181"/>
          </a:xfrm>
          <a:prstGeom prst="rect">
            <a:avLst/>
          </a:prstGeom>
          <a:ln>
            <a:solidFill>
              <a:schemeClr val="tx1"/>
            </a:solidFill>
          </a:ln>
        </p:spPr>
      </p:pic>
      <p:sp>
        <p:nvSpPr>
          <p:cNvPr id="10" name="TextBox 9">
            <a:extLst>
              <a:ext uri="{FF2B5EF4-FFF2-40B4-BE49-F238E27FC236}">
                <a16:creationId xmlns:a16="http://schemas.microsoft.com/office/drawing/2014/main" id="{6C56640C-70AF-6E4E-8670-3D7FCEAAD050}"/>
              </a:ext>
            </a:extLst>
          </p:cNvPr>
          <p:cNvSpPr txBox="1"/>
          <p:nvPr/>
        </p:nvSpPr>
        <p:spPr>
          <a:xfrm>
            <a:off x="6112727" y="4013020"/>
            <a:ext cx="2802673" cy="646331"/>
          </a:xfrm>
          <a:prstGeom prst="rect">
            <a:avLst/>
          </a:prstGeom>
          <a:solidFill>
            <a:sysClr val="window" lastClr="FFFFFF"/>
          </a:solidFill>
          <a:ln w="25400">
            <a:solidFill>
              <a:srgbClr val="E54424"/>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54424"/>
                </a:solidFill>
                <a:effectLst/>
                <a:uLnTx/>
                <a:uFillTx/>
              </a:rPr>
              <a:t>Intragovernmental Trading Partner Information</a:t>
            </a:r>
          </a:p>
        </p:txBody>
      </p:sp>
      <p:cxnSp>
        <p:nvCxnSpPr>
          <p:cNvPr id="11" name="Straight Arrow Connector 10">
            <a:extLst>
              <a:ext uri="{FF2B5EF4-FFF2-40B4-BE49-F238E27FC236}">
                <a16:creationId xmlns:a16="http://schemas.microsoft.com/office/drawing/2014/main" id="{6A3FDF92-BB1E-371B-FDD4-251A1F33A64B}"/>
              </a:ext>
            </a:extLst>
          </p:cNvPr>
          <p:cNvCxnSpPr>
            <a:cxnSpLocks/>
          </p:cNvCxnSpPr>
          <p:nvPr/>
        </p:nvCxnSpPr>
        <p:spPr>
          <a:xfrm flipH="1">
            <a:off x="7997146" y="4661210"/>
            <a:ext cx="901527" cy="925072"/>
          </a:xfrm>
          <a:prstGeom prst="straightConnector1">
            <a:avLst/>
          </a:prstGeom>
          <a:noFill/>
          <a:ln w="25400" cap="flat" cmpd="sng" algn="ctr">
            <a:solidFill>
              <a:srgbClr val="E54424"/>
            </a:solidFill>
            <a:prstDash val="solid"/>
            <a:tailEnd type="arrow"/>
          </a:ln>
          <a:effectLst/>
        </p:spPr>
      </p:cxnSp>
    </p:spTree>
    <p:extLst>
      <p:ext uri="{BB962C8B-B14F-4D97-AF65-F5344CB8AC3E}">
        <p14:creationId xmlns:p14="http://schemas.microsoft.com/office/powerpoint/2010/main" val="680183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3200" dirty="0"/>
              <a:t>Expenditure/Receipt Account Crosswalk</a:t>
            </a:r>
          </a:p>
        </p:txBody>
      </p:sp>
      <p:pic>
        <p:nvPicPr>
          <p:cNvPr id="9" name="Picture 8">
            <a:extLst>
              <a:ext uri="{FF2B5EF4-FFF2-40B4-BE49-F238E27FC236}">
                <a16:creationId xmlns:a16="http://schemas.microsoft.com/office/drawing/2014/main" id="{D81D12F2-268F-8C06-EFDA-AD9884950DDE}"/>
              </a:ext>
            </a:extLst>
          </p:cNvPr>
          <p:cNvPicPr>
            <a:picLocks noChangeAspect="1"/>
          </p:cNvPicPr>
          <p:nvPr/>
        </p:nvPicPr>
        <p:blipFill>
          <a:blip r:embed="rId3"/>
          <a:stretch>
            <a:fillRect/>
          </a:stretch>
        </p:blipFill>
        <p:spPr>
          <a:xfrm>
            <a:off x="436201" y="4495096"/>
            <a:ext cx="8279032" cy="1649076"/>
          </a:xfrm>
          <a:prstGeom prst="rect">
            <a:avLst/>
          </a:prstGeom>
          <a:ln>
            <a:solidFill>
              <a:schemeClr val="tx1"/>
            </a:solidFill>
          </a:ln>
        </p:spPr>
      </p:pic>
      <p:pic>
        <p:nvPicPr>
          <p:cNvPr id="7" name="Picture 6">
            <a:extLst>
              <a:ext uri="{FF2B5EF4-FFF2-40B4-BE49-F238E27FC236}">
                <a16:creationId xmlns:a16="http://schemas.microsoft.com/office/drawing/2014/main" id="{5AE7C90C-3324-B4B2-77FF-195A814E87CA}"/>
              </a:ext>
            </a:extLst>
          </p:cNvPr>
          <p:cNvPicPr>
            <a:picLocks noChangeAspect="1"/>
          </p:cNvPicPr>
          <p:nvPr/>
        </p:nvPicPr>
        <p:blipFill>
          <a:blip r:embed="rId4"/>
          <a:stretch>
            <a:fillRect/>
          </a:stretch>
        </p:blipFill>
        <p:spPr>
          <a:xfrm>
            <a:off x="559142" y="1551308"/>
            <a:ext cx="8025716" cy="2902744"/>
          </a:xfrm>
          <a:prstGeom prst="rect">
            <a:avLst/>
          </a:prstGeom>
          <a:ln>
            <a:solidFill>
              <a:schemeClr val="tx1"/>
            </a:solidFill>
          </a:ln>
        </p:spPr>
      </p:pic>
      <p:sp>
        <p:nvSpPr>
          <p:cNvPr id="4" name="TextBox 3">
            <a:extLst>
              <a:ext uri="{FF2B5EF4-FFF2-40B4-BE49-F238E27FC236}">
                <a16:creationId xmlns:a16="http://schemas.microsoft.com/office/drawing/2014/main" id="{6CA791B1-D95A-C396-4872-823F97D96C70}"/>
              </a:ext>
            </a:extLst>
          </p:cNvPr>
          <p:cNvSpPr txBox="1"/>
          <p:nvPr/>
        </p:nvSpPr>
        <p:spPr>
          <a:xfrm>
            <a:off x="237652" y="939805"/>
            <a:ext cx="8677747" cy="510778"/>
          </a:xfrm>
          <a:prstGeom prst="roundRect">
            <a:avLst/>
          </a:prstGeom>
          <a:solidFill>
            <a:schemeClr val="accent1">
              <a:lumMod val="20000"/>
              <a:lumOff val="80000"/>
            </a:schemeClr>
          </a:solidFill>
        </p:spPr>
        <p:txBody>
          <a:bodyPr wrap="square" rtlCol="0">
            <a:spAutoFit/>
          </a:bodyPr>
          <a:lstStyle/>
          <a:p>
            <a:pPr marL="342900" indent="-342900">
              <a:spcBef>
                <a:spcPts val="500"/>
              </a:spcBef>
              <a:spcAft>
                <a:spcPts val="550"/>
              </a:spcAft>
              <a:buSzPct val="100000"/>
              <a:buFont typeface="Arial" panose="020B0604020202020204" pitchFamily="34" charset="0"/>
              <a:buChar char="•"/>
            </a:pPr>
            <a:r>
              <a:rPr lang="en-US" sz="2400" dirty="0"/>
              <a:t>Use to determine GTAS Trading Partner TAS information</a:t>
            </a:r>
          </a:p>
        </p:txBody>
      </p:sp>
    </p:spTree>
    <p:extLst>
      <p:ext uri="{BB962C8B-B14F-4D97-AF65-F5344CB8AC3E}">
        <p14:creationId xmlns:p14="http://schemas.microsoft.com/office/powerpoint/2010/main" val="181110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3200" dirty="0"/>
              <a:t>Federal Borrowings Program Reports</a:t>
            </a:r>
          </a:p>
        </p:txBody>
      </p:sp>
      <p:sp>
        <p:nvSpPr>
          <p:cNvPr id="4" name="Content Placeholder 1"/>
          <p:cNvSpPr>
            <a:spLocks noGrp="1"/>
          </p:cNvSpPr>
          <p:nvPr>
            <p:ph sz="quarter" idx="10"/>
          </p:nvPr>
        </p:nvSpPr>
        <p:spPr>
          <a:xfrm>
            <a:off x="76200" y="965676"/>
            <a:ext cx="8915400" cy="5206524"/>
          </a:xfrm>
        </p:spPr>
        <p:txBody>
          <a:bodyPr/>
          <a:lstStyle/>
          <a:p>
            <a:pPr marL="0" indent="0" algn="ctr">
              <a:buNone/>
            </a:pPr>
            <a:r>
              <a:rPr lang="en-US" sz="1900" i="1" u="sng" dirty="0">
                <a:solidFill>
                  <a:schemeClr val="accent1">
                    <a:lumMod val="75000"/>
                  </a:schemeClr>
                </a:solidFill>
              </a:rPr>
              <a:t>https://www.treasurydirect.gov/government/federal-borrowings-program/federal-borrowings-program-reports/</a:t>
            </a:r>
          </a:p>
        </p:txBody>
      </p:sp>
      <p:pic>
        <p:nvPicPr>
          <p:cNvPr id="5" name="Picture 4">
            <a:extLst>
              <a:ext uri="{FF2B5EF4-FFF2-40B4-BE49-F238E27FC236}">
                <a16:creationId xmlns:a16="http://schemas.microsoft.com/office/drawing/2014/main" id="{F3128163-63B2-B60D-5A74-3E8DB9455688}"/>
              </a:ext>
            </a:extLst>
          </p:cNvPr>
          <p:cNvPicPr>
            <a:picLocks noChangeAspect="1"/>
          </p:cNvPicPr>
          <p:nvPr/>
        </p:nvPicPr>
        <p:blipFill>
          <a:blip r:embed="rId3"/>
          <a:stretch>
            <a:fillRect/>
          </a:stretch>
        </p:blipFill>
        <p:spPr>
          <a:xfrm>
            <a:off x="529501" y="1600200"/>
            <a:ext cx="8008797" cy="4572000"/>
          </a:xfrm>
          <a:prstGeom prst="rect">
            <a:avLst/>
          </a:prstGeom>
          <a:ln w="12700">
            <a:solidFill>
              <a:schemeClr val="tx1"/>
            </a:solidFill>
          </a:ln>
        </p:spPr>
      </p:pic>
    </p:spTree>
    <p:extLst>
      <p:ext uri="{BB962C8B-B14F-4D97-AF65-F5344CB8AC3E}">
        <p14:creationId xmlns:p14="http://schemas.microsoft.com/office/powerpoint/2010/main" val="351761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914400"/>
            <a:ext cx="8686800" cy="1338795"/>
          </a:xfrm>
          <a:prstGeom prst="roundRect">
            <a:avLst/>
          </a:prstGeom>
          <a:solidFill>
            <a:schemeClr val="accent1">
              <a:lumMod val="20000"/>
              <a:lumOff val="80000"/>
            </a:schemeClr>
          </a:solidFill>
        </p:spPr>
        <p:txBody>
          <a:bodyPr/>
          <a:lstStyle/>
          <a:p>
            <a:pPr>
              <a:spcBef>
                <a:spcPts val="500"/>
              </a:spcBef>
              <a:spcAft>
                <a:spcPts val="550"/>
              </a:spcAft>
              <a:buSzPct val="100000"/>
            </a:pPr>
            <a:r>
              <a:rPr lang="en-US" sz="2400" dirty="0"/>
              <a:t>Provides the balances for Treasury’s Loans Receivable, Interest Receivable, and Interest Revenue for each TAS</a:t>
            </a:r>
          </a:p>
          <a:p>
            <a:pPr>
              <a:spcBef>
                <a:spcPts val="500"/>
              </a:spcBef>
              <a:spcAft>
                <a:spcPts val="550"/>
              </a:spcAft>
              <a:buSzPct val="100000"/>
            </a:pPr>
            <a:r>
              <a:rPr lang="en-US" sz="2400" dirty="0"/>
              <a:t>Uploaded monthly</a:t>
            </a:r>
          </a:p>
        </p:txBody>
      </p:sp>
      <p:sp>
        <p:nvSpPr>
          <p:cNvPr id="3" name="Content Placeholder 2"/>
          <p:cNvSpPr>
            <a:spLocks noGrp="1"/>
          </p:cNvSpPr>
          <p:nvPr>
            <p:ph sz="quarter" idx="11"/>
          </p:nvPr>
        </p:nvSpPr>
        <p:spPr/>
        <p:txBody>
          <a:bodyPr/>
          <a:lstStyle/>
          <a:p>
            <a:r>
              <a:rPr lang="en-US" sz="3200" dirty="0"/>
              <a:t>G/L Balances (Summary G/L Balances)</a:t>
            </a:r>
          </a:p>
        </p:txBody>
      </p:sp>
      <p:pic>
        <p:nvPicPr>
          <p:cNvPr id="5" name="Picture 4">
            <a:extLst>
              <a:ext uri="{FF2B5EF4-FFF2-40B4-BE49-F238E27FC236}">
                <a16:creationId xmlns:a16="http://schemas.microsoft.com/office/drawing/2014/main" id="{490A84C4-77A9-C79F-FB52-3BD2825F48F7}"/>
              </a:ext>
            </a:extLst>
          </p:cNvPr>
          <p:cNvPicPr>
            <a:picLocks noChangeAspect="1"/>
          </p:cNvPicPr>
          <p:nvPr/>
        </p:nvPicPr>
        <p:blipFill>
          <a:blip r:embed="rId3"/>
          <a:stretch>
            <a:fillRect/>
          </a:stretch>
        </p:blipFill>
        <p:spPr>
          <a:xfrm>
            <a:off x="114300" y="2286000"/>
            <a:ext cx="8915400" cy="3828871"/>
          </a:xfrm>
          <a:prstGeom prst="rect">
            <a:avLst/>
          </a:prstGeom>
          <a:ln>
            <a:solidFill>
              <a:schemeClr val="tx1"/>
            </a:solidFill>
          </a:ln>
        </p:spPr>
      </p:pic>
    </p:spTree>
    <p:extLst>
      <p:ext uri="{BB962C8B-B14F-4D97-AF65-F5344CB8AC3E}">
        <p14:creationId xmlns:p14="http://schemas.microsoft.com/office/powerpoint/2010/main" val="75702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3200" dirty="0"/>
              <a:t>Detailed Principal and Accrued Interest</a:t>
            </a:r>
          </a:p>
        </p:txBody>
      </p:sp>
      <p:pic>
        <p:nvPicPr>
          <p:cNvPr id="4" name="Picture 3">
            <a:extLst>
              <a:ext uri="{FF2B5EF4-FFF2-40B4-BE49-F238E27FC236}">
                <a16:creationId xmlns:a16="http://schemas.microsoft.com/office/drawing/2014/main" id="{73E8B938-E391-9F54-AB13-A8301F70828A}"/>
              </a:ext>
            </a:extLst>
          </p:cNvPr>
          <p:cNvPicPr>
            <a:picLocks noChangeAspect="1"/>
          </p:cNvPicPr>
          <p:nvPr/>
        </p:nvPicPr>
        <p:blipFill>
          <a:blip r:embed="rId3"/>
          <a:stretch>
            <a:fillRect/>
          </a:stretch>
        </p:blipFill>
        <p:spPr>
          <a:xfrm>
            <a:off x="199218" y="1219200"/>
            <a:ext cx="8745564" cy="4648200"/>
          </a:xfrm>
          <a:prstGeom prst="rect">
            <a:avLst/>
          </a:prstGeom>
          <a:ln>
            <a:solidFill>
              <a:schemeClr val="tx1"/>
            </a:solidFill>
          </a:ln>
        </p:spPr>
      </p:pic>
      <p:pic>
        <p:nvPicPr>
          <p:cNvPr id="8" name="Picture 7">
            <a:extLst>
              <a:ext uri="{FF2B5EF4-FFF2-40B4-BE49-F238E27FC236}">
                <a16:creationId xmlns:a16="http://schemas.microsoft.com/office/drawing/2014/main" id="{8FF2A615-903A-989A-F640-640F1A521E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28800" y="3057108"/>
            <a:ext cx="5104762" cy="1791307"/>
          </a:xfrm>
          <a:prstGeom prst="rect">
            <a:avLst/>
          </a:prstGeom>
          <a:ln>
            <a:solidFill>
              <a:schemeClr val="tx1"/>
            </a:solidFill>
          </a:ln>
        </p:spPr>
      </p:pic>
    </p:spTree>
    <p:extLst>
      <p:ext uri="{BB962C8B-B14F-4D97-AF65-F5344CB8AC3E}">
        <p14:creationId xmlns:p14="http://schemas.microsoft.com/office/powerpoint/2010/main" val="36327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reau of the Fiscal Service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CutOffDate xmlns="077ee27c-cd7f-49ea-bbed-c40511799fe1" xsi:nil="true"/>
    <DocStatus xmlns="077ee27c-cd7f-49ea-bbed-c40511799fe1">Active</DocStatus>
    <CorrespondenceAddressees xmlns="077ee27c-cd7f-49ea-bbed-c40511799fe1" xsi:nil="true"/>
    <Color xmlns="bfb7484d-b799-46f8-90dd-63a753cb605c" xsi:nil="true"/>
    <DocInactiveDate xmlns="077ee27c-cd7f-49ea-bbed-c40511799fe1" xsi:nil="true"/>
    <ActivityDate xmlns="077ee27c-cd7f-49ea-bbed-c40511799fe1">2014-06-05T04:00:00+00:00</ActivityDate>
    <DateDeclaredAsRecord xmlns="077ee27c-cd7f-49ea-bbed-c40511799fe1" xsi:nil="true"/>
    <_dlc_DocId xmlns="52222ef0-b167-44f5-92f7-438fda0857cd">FSSPT-576-208</_dlc_DocId>
    <_dlc_DocIdUrl xmlns="52222ef0-b167-44f5-92f7-438fda0857cd">
      <Url>http://fiscalservice.treasuryecm.gov/fs/support/GAC/_layouts/DocIdRedir.aspx?ID=FSSPT-576-208</Url>
      <Description>FSSPT-576-208</Description>
    </_dlc_DocIdUrl>
    <Audience xmlns="bfb7484d-b799-46f8-90dd-63a753cb605c" xsi:nil="true"/>
    <FileType xmlns="bfb7484d-b799-46f8-90dd-63a753cb605c">Style Guide</FileType>
    <DeleteDate xmlns="077ee27c-cd7f-49ea-bbed-c40511799fe1" xsi:nil="true"/>
    <_dlc_ExpireDateSaved xmlns="http://schemas.microsoft.com/sharepoint/v3" xsi:nil="true"/>
    <_dlc_ExpireDate xmlns="http://schemas.microsoft.com/sharepoint/v3">2014-06-20T17:24:49+00:00</_dlc_ExpireDate>
  </documentManagement>
</p:properties>
</file>

<file path=customXml/item2.xml><?xml version="1.0" encoding="utf-8"?>
<?mso-contentType ?>
<SharedContentType xmlns="Microsoft.SharePoint.Taxonomy.ContentTypeSync" SourceId="d708172b-2ced-4d43-bfa0-d4568dce9ba6" ContentTypeId="0x010100F2A49D9997933B479E73B45BD20EE2CECD"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Word Processing, Spreadsheets, Access Data Tables, and Electronic Working Files - 7215.01</p:Name>
  <p:Description/>
  <p:Statement/>
  <p:PolicyItems>
    <p:PolicyItem featureId="Microsoft.Office.RecordsManagement.PolicyFeatures.Expiration" staticId="0x010100F2A49D9997933B479E73B45BD20EE2CECD|-941506551" UniqueId="d2bd333f-68b6-41df-a6a5-aa28c40b5cd4">
      <p:Name>Retention</p:Name>
      <p:Description>Automatic scheduling of content for processing, and performing a retention action on content that has reached its due date.</p:Description>
      <p:CustomData>
        <Schedules nextStageId="4" default="false">
          <Schedule type="Default">
            <stages>
              <data stageId="1">
                <formula id="Microsoft.Office.RecordsManagement.PolicyFeatures.Expiration.Formula.BuiltIn">
                  <number>0</number>
                  <property>Modified</property>
                  <propertyId>28cf69c5-fa48-462a-b5cd-27b6f9d2bd5f</propertyId>
                  <period>days</period>
                </formula>
                <action type="workflow" id="bc2ce0a3-2ac6-4dec-821d-10114aa96235"/>
              </data>
            </stages>
          </Schedule>
          <Schedule type="Record">
            <stages>
              <data stageId="2">
                <formula id="Microsoft.Office.RecordsManagement.PolicyFeatures.Expiration.Formula.BuiltIn">
                  <number>0</number>
                  <property>DateDeclaredAsRecord</property>
                  <propertyId>2e647766-aaf5-4aca-a666-93211ca77118</propertyId>
                  <period>days</period>
                </formula>
                <action type="workflow" id="4424af61-fbcc-4909-af17-dbf67e9af050"/>
              </data>
              <data stageId="3">
                <formula id="Microsoft.Office.RecordsManagement.PolicyFeatures.Expiration.Formula.BuiltIn">
                  <number>0</number>
                  <property>DeleteDate</property>
                  <propertyId>7f5f5ef3-dbe1-4f20-9a7f-9f4a912a2624</propertyId>
                  <period>days</period>
                </formula>
                <action type="action" id="Microsoft.Office.RecordsManagement.PolicyFeatures.Expiration.Action.Delete"/>
              </data>
            </stages>
          </Schedule>
        </Schedules>
      </p:CustomData>
    </p:PolicyItem>
  </p:PolicyItems>
</p:Policy>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6.xml><?xml version="1.0" encoding="utf-8"?>
<ct:contentTypeSchema xmlns:ct="http://schemas.microsoft.com/office/2006/metadata/contentType" xmlns:ma="http://schemas.microsoft.com/office/2006/metadata/properties/metaAttributes" ct:_="" ma:_="" ma:contentTypeName="Word Processing, Spreadsheets, Access Data Tables, and Electronic Working Files - 7215.01" ma:contentTypeID="0x010100F2A49D9997933B479E73B45BD20EE2CECD001116EB1E15AA1F4BB832B3E0300E04E0" ma:contentTypeVersion="115" ma:contentTypeDescription="Documents such as letters, memoranda, reports, handbooks, directives, templates, forms, and manuals recorded on electronic media such as style libraries in SharePoint, hard disks or floppy diskettes after they have been copied to an electronic record keeping system, paper, or microform for record keeping purposes.&#10;&#10;Cutoff when created. Destroy when superseded, obsolete, data transferred to masterfile, or no longer needed for business, administrative or legal purposes." ma:contentTypeScope="" ma:versionID="920910c1b8bffdb2b658ddecd9275ee1">
  <xsd:schema xmlns:xsd="http://www.w3.org/2001/XMLSchema" xmlns:xs="http://www.w3.org/2001/XMLSchema" xmlns:p="http://schemas.microsoft.com/office/2006/metadata/properties" xmlns:ns1="http://schemas.microsoft.com/sharepoint/v3" xmlns:ns2="077ee27c-cd7f-49ea-bbed-c40511799fe1" xmlns:ns3="52222ef0-b167-44f5-92f7-438fda0857cd" xmlns:ns4="bfb7484d-b799-46f8-90dd-63a753cb605c" targetNamespace="http://schemas.microsoft.com/office/2006/metadata/properties" ma:root="true" ma:fieldsID="e8b27441b7cf02fa85e7613685758d4e" ns1:_="" ns2:_="" ns3:_="" ns4:_="">
    <xsd:import namespace="http://schemas.microsoft.com/sharepoint/v3"/>
    <xsd:import namespace="077ee27c-cd7f-49ea-bbed-c40511799fe1"/>
    <xsd:import namespace="52222ef0-b167-44f5-92f7-438fda0857cd"/>
    <xsd:import namespace="bfb7484d-b799-46f8-90dd-63a753cb605c"/>
    <xsd:element name="properties">
      <xsd:complexType>
        <xsd:sequence>
          <xsd:element name="documentManagement">
            <xsd:complexType>
              <xsd:all>
                <xsd:element ref="ns2:ActivityDate" minOccurs="0"/>
                <xsd:element ref="ns2:DocStatus"/>
                <xsd:element ref="ns2:DateDeclaredAsRecord" minOccurs="0"/>
                <xsd:element ref="ns2:DocInactiveDate" minOccurs="0"/>
                <xsd:element ref="ns2:CorrespondenceAddressees" minOccurs="0"/>
                <xsd:element ref="ns3:_dlc_DocIdUrl" minOccurs="0"/>
                <xsd:element ref="ns3:_dlc_DocIdPersistId" minOccurs="0"/>
                <xsd:element ref="ns3:_dlc_DocId" minOccurs="0"/>
                <xsd:element ref="ns2:CutOffDate" minOccurs="0"/>
                <xsd:element ref="ns2:DeleteDate" minOccurs="0"/>
                <xsd:element ref="ns1:_dlc_ExpireDateSaved" minOccurs="0"/>
                <xsd:element ref="ns1:_dlc_ExpireDate" minOccurs="0"/>
                <xsd:element ref="ns1:_dlc_Exempt" minOccurs="0"/>
                <xsd:element ref="ns4:Audience" minOccurs="0"/>
                <xsd:element ref="ns4:FileType" minOccurs="0"/>
                <xsd:element ref="ns4:Col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9" nillable="true" ma:displayName="Original Expiration Date" ma:hidden="true" ma:internalName="_dlc_ExpireDateSaved" ma:readOnly="true">
      <xsd:simpleType>
        <xsd:restriction base="dms:DateTime"/>
      </xsd:simpleType>
    </xsd:element>
    <xsd:element name="_dlc_ExpireDate" ma:index="20" nillable="true" ma:displayName="Expiration Date" ma:description="" ma:hidden="true" ma:indexed="true" ma:internalName="_dlc_ExpireDate" ma:readOnly="true">
      <xsd:simpleType>
        <xsd:restriction base="dms:DateTime"/>
      </xsd:simpleType>
    </xsd:element>
    <xsd:element name="_dlc_Exempt" ma:index="2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7ee27c-cd7f-49ea-bbed-c40511799fe1" elementFormDefault="qualified">
    <xsd:import namespace="http://schemas.microsoft.com/office/2006/documentManagement/types"/>
    <xsd:import namespace="http://schemas.microsoft.com/office/infopath/2007/PartnerControls"/>
    <xsd:element name="ActivityDate" ma:index="2" nillable="true" ma:displayName="Activity Date" ma:format="DateOnly" ma:internalName="ActivityDate">
      <xsd:simpleType>
        <xsd:restriction base="dms:DateTime"/>
      </xsd:simpleType>
    </xsd:element>
    <xsd:element name="DocStatus" ma:index="3" ma:displayName="Doc Status" ma:default="Active" ma:description="Doc can be set to active (default) or inactive based on disposition rules set forth in file plan for relevant content type" ma:format="Dropdown" ma:internalName="DocStatus">
      <xsd:simpleType>
        <xsd:restriction base="dms:Choice">
          <xsd:enumeration value="Active"/>
          <xsd:enumeration value="Inactive"/>
          <xsd:enumeration value="Published"/>
          <xsd:enumeration value="On Hold"/>
          <xsd:enumeration value="Waiting on Approval for Distruction"/>
          <xsd:enumeration value="Approved for Destruction"/>
          <xsd:enumeration value="Transfer to NARA"/>
        </xsd:restriction>
      </xsd:simpleType>
    </xsd:element>
    <xsd:element name="DateDeclaredAsRecord" ma:index="4" nillable="true" ma:displayName="Date Declared As Record" ma:description="Date doc is declared as a record" ma:format="DateOnly" ma:internalName="DateDeclaredAsRecord">
      <xsd:simpleType>
        <xsd:restriction base="dms:DateTime"/>
      </xsd:simpleType>
    </xsd:element>
    <xsd:element name="DocInactiveDate" ma:index="5" nillable="true" ma:displayName="Doc Inactive Date" ma:description="Date doc is set to inactive based on disposition rules set forth in file plan for relevant content type" ma:format="DateOnly" ma:internalName="DocInactiveDate">
      <xsd:simpleType>
        <xsd:restriction base="dms:DateTime"/>
      </xsd:simpleType>
    </xsd:element>
    <xsd:element name="CorrespondenceAddressees" ma:index="7" nillable="true" ma:displayName="Correspondence Addressees" ma:description="For correspondence, the people/organizations to whom the document was addressed" ma:internalName="CorrespondenceAddressees">
      <xsd:simpleType>
        <xsd:restriction base="dms:Note">
          <xsd:maxLength value="255"/>
        </xsd:restriction>
      </xsd:simpleType>
    </xsd:element>
    <xsd:element name="CutOffDate" ma:index="17" nillable="true" ma:displayName="Cut Off Date" ma:format="DateOnly" ma:hidden="true" ma:internalName="CutOffDate" ma:readOnly="false">
      <xsd:simpleType>
        <xsd:restriction base="dms:DateTime"/>
      </xsd:simpleType>
    </xsd:element>
    <xsd:element name="DeleteDate" ma:index="18" nillable="true" ma:displayName="Delete Date" ma:format="DateOnly" ma:internalName="Delet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2222ef0-b167-44f5-92f7-438fda0857cd" elementFormDefault="qualified">
    <xsd:import namespace="http://schemas.microsoft.com/office/2006/documentManagement/types"/>
    <xsd:import namespace="http://schemas.microsoft.com/office/infopath/2007/PartnerControls"/>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b7484d-b799-46f8-90dd-63a753cb605c" elementFormDefault="qualified">
    <xsd:import namespace="http://schemas.microsoft.com/office/2006/documentManagement/types"/>
    <xsd:import namespace="http://schemas.microsoft.com/office/infopath/2007/PartnerControls"/>
    <xsd:element name="Audience" ma:index="22" nillable="true" ma:displayName="Audience" ma:format="Dropdown" ma:internalName="Audience">
      <xsd:simpleType>
        <xsd:restriction base="dms:Choice">
          <xsd:enumeration value="Internal"/>
          <xsd:enumeration value="External"/>
        </xsd:restriction>
      </xsd:simpleType>
    </xsd:element>
    <xsd:element name="FileType" ma:index="23" nillable="true" ma:displayName="FileType" ma:format="Dropdown" ma:internalName="FileType">
      <xsd:simpleType>
        <xsd:restriction base="dms:Choice">
          <xsd:enumeration value="Style Guide"/>
          <xsd:enumeration value="Logo"/>
          <xsd:enumeration value="Seal"/>
          <xsd:enumeration value="SubLogo"/>
        </xsd:restriction>
      </xsd:simpleType>
    </xsd:element>
    <xsd:element name="Color" ma:index="24" nillable="true" ma:displayName="Color" ma:format="Dropdown" ma:internalName="Color">
      <xsd:simpleType>
        <xsd:restriction base="dms:Choice">
          <xsd:enumeration value="Color"/>
          <xsd:enumeration value="Black &amp; Whi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614194-65B4-4975-B73C-5B2B7065A0A0}">
  <ds:schemaRefs>
    <ds:schemaRef ds:uri="bfb7484d-b799-46f8-90dd-63a753cb605c"/>
    <ds:schemaRef ds:uri="http://schemas.microsoft.com/sharepoint/v3"/>
    <ds:schemaRef ds:uri="077ee27c-cd7f-49ea-bbed-c40511799fe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2222ef0-b167-44f5-92f7-438fda0857cd"/>
    <ds:schemaRef ds:uri="http://www.w3.org/XML/1998/namespace"/>
    <ds:schemaRef ds:uri="http://purl.org/dc/dcmitype/"/>
  </ds:schemaRefs>
</ds:datastoreItem>
</file>

<file path=customXml/itemProps2.xml><?xml version="1.0" encoding="utf-8"?>
<ds:datastoreItem xmlns:ds="http://schemas.openxmlformats.org/officeDocument/2006/customXml" ds:itemID="{78A54A5B-C0CF-479F-96E9-38C7C0C688E2}">
  <ds:schemaRefs>
    <ds:schemaRef ds:uri="Microsoft.SharePoint.Taxonomy.ContentTypeSync"/>
  </ds:schemaRefs>
</ds:datastoreItem>
</file>

<file path=customXml/itemProps3.xml><?xml version="1.0" encoding="utf-8"?>
<ds:datastoreItem xmlns:ds="http://schemas.openxmlformats.org/officeDocument/2006/customXml" ds:itemID="{90F1A206-462C-4E19-A065-65B85FB8812C}">
  <ds:schemaRefs>
    <ds:schemaRef ds:uri="http://schemas.microsoft.com/sharepoint/v3/contenttype/forms"/>
  </ds:schemaRefs>
</ds:datastoreItem>
</file>

<file path=customXml/itemProps4.xml><?xml version="1.0" encoding="utf-8"?>
<ds:datastoreItem xmlns:ds="http://schemas.openxmlformats.org/officeDocument/2006/customXml" ds:itemID="{84FC51A9-12CD-4754-BABF-3F8E413D30D7}">
  <ds:schemaRefs>
    <ds:schemaRef ds:uri="office.server.policy"/>
  </ds:schemaRefs>
</ds:datastoreItem>
</file>

<file path=customXml/itemProps5.xml><?xml version="1.0" encoding="utf-8"?>
<ds:datastoreItem xmlns:ds="http://schemas.openxmlformats.org/officeDocument/2006/customXml" ds:itemID="{3A2E1160-6AE6-4CC1-8CFA-6604C8A82712}">
  <ds:schemaRefs>
    <ds:schemaRef ds:uri="http://schemas.microsoft.com/sharepoint/events"/>
  </ds:schemaRefs>
</ds:datastoreItem>
</file>

<file path=customXml/itemProps6.xml><?xml version="1.0" encoding="utf-8"?>
<ds:datastoreItem xmlns:ds="http://schemas.openxmlformats.org/officeDocument/2006/customXml" ds:itemID="{D7D55FE1-5DC8-4340-8DAF-7D4265415F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7ee27c-cd7f-49ea-bbed-c40511799fe1"/>
    <ds:schemaRef ds:uri="52222ef0-b167-44f5-92f7-438fda0857cd"/>
    <ds:schemaRef ds:uri="bfb7484d-b799-46f8-90dd-63a753cb60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Bureau of the Fiscal Service PPT Template</Template>
  <TotalTime>23507</TotalTime>
  <Words>1729</Words>
  <Application>Microsoft Office PowerPoint</Application>
  <PresentationFormat>On-screen Show (4:3)</PresentationFormat>
  <Paragraphs>310</Paragraphs>
  <Slides>32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Bureau of the Fiscal Service PPT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the Treasury, FMS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D. Battle</dc:creator>
  <cp:lastModifiedBy>Brenda J. Woomer</cp:lastModifiedBy>
  <cp:revision>494</cp:revision>
  <cp:lastPrinted>2018-07-26T13:09:43Z</cp:lastPrinted>
  <dcterms:created xsi:type="dcterms:W3CDTF">2014-06-05T14:12:22Z</dcterms:created>
  <dcterms:modified xsi:type="dcterms:W3CDTF">2025-07-08T17:24:09Z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96ae1424-2645-4f5b-88c4-f91665cf5260</vt:lpwstr>
  </property>
  <property fmtid="{D5CDD505-2E9C-101B-9397-08002B2CF9AE}" pid="3" name="ContentTypeId">
    <vt:lpwstr>0x010100F2A49D9997933B479E73B45BD20EE2CECD001116EB1E15AA1F4BB832B3E0300E04E0</vt:lpwstr>
  </property>
  <property fmtid="{D5CDD505-2E9C-101B-9397-08002B2CF9AE}" pid="4" name="_dlc_policyId">
    <vt:lpwstr>0x010100F2A49D9997933B479E73B45BD20EE2CECD|-941506551</vt:lpwstr>
  </property>
  <property fmtid="{D5CDD505-2E9C-101B-9397-08002B2CF9AE}" pid="5" name="ItemRetentionFormula">
    <vt:lpwstr>&lt;formula id="Microsoft.Office.RecordsManagement.PolicyFeatures.Expiration.Formula.BuiltIn"&gt;&lt;number&gt;0&lt;/number&gt;&lt;property&gt;Modified&lt;/property&gt;&lt;propertyId&gt;28cf69c5-fa48-462a-b5cd-27b6f9d2bd5f&lt;/propertyId&gt;&lt;period&gt;days&lt;/period&gt;&lt;/formula&gt;</vt:lpwstr>
  </property>
</Properties>
</file>